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9" r:id="rId5"/>
    <p:sldId id="258" r:id="rId6"/>
    <p:sldId id="259" r:id="rId7"/>
    <p:sldId id="260" r:id="rId8"/>
    <p:sldId id="264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33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7000">
              <a:schemeClr val="accent4">
                <a:lumMod val="75000"/>
              </a:schemeClr>
            </a:gs>
            <a:gs pos="70000">
              <a:schemeClr val="accent4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87624" y="404664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91227" y="1700808"/>
            <a:ext cx="662473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 Гнома эконома</a:t>
            </a:r>
            <a:r>
              <a:rPr lang="ru-RU" sz="28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931" y="2348880"/>
            <a:ext cx="6627437" cy="4335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74371" y="757367"/>
            <a:ext cx="30265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скорых встреч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Soloveika — альбом «Клипарт из инета / Мультяшки / Гномы» на Яндекс.Фотках  | Гномы, Детские картины, Сказочные персонаж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06471"/>
            <a:ext cx="3508958" cy="425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592" y="2322106"/>
            <a:ext cx="4237806" cy="423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monetnik.ru/storage/market-lot/78/45/112878/338145_bi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3212976"/>
            <a:ext cx="3726757" cy="3286147"/>
          </a:xfrm>
          <a:prstGeom prst="rect">
            <a:avLst/>
          </a:prstGeom>
          <a:noFill/>
        </p:spPr>
      </p:pic>
      <p:pic>
        <p:nvPicPr>
          <p:cNvPr id="9" name="Рисунок 8" descr="https://avatars.mds.yandex.net/get-pdb/1532829/c13b580f-da40-4c04-9537-535d21bde11d/s1200"/>
          <p:cNvPicPr/>
          <p:nvPr/>
        </p:nvPicPr>
        <p:blipFill rotWithShape="1"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85490" t="33893" r="2482" b="50965"/>
          <a:stretch/>
        </p:blipFill>
        <p:spPr bwMode="auto">
          <a:xfrm>
            <a:off x="2818750" y="4451970"/>
            <a:ext cx="2113290" cy="19293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avatars.mds.yandex.net/get-pdb/1532829/c13b580f-da40-4c04-9537-535d21bde11d/s1200"/>
          <p:cNvPicPr/>
          <p:nvPr/>
        </p:nvPicPr>
        <p:blipFill rotWithShape="1">
          <a:blip r:embed="rId3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 l="85490" t="16667" r="2482" b="67897"/>
          <a:stretch/>
        </p:blipFill>
        <p:spPr bwMode="auto">
          <a:xfrm>
            <a:off x="539552" y="4509120"/>
            <a:ext cx="1889308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/>
          <a:lstStyle/>
          <a:p>
            <a:r>
              <a:rPr lang="ru-RU" dirty="0" smtClean="0"/>
              <a:t>Металлические деньги – это…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030227"/>
            <a:ext cx="6400800" cy="1752600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accent4">
                    <a:lumMod val="50000"/>
                  </a:schemeClr>
                </a:solidFill>
              </a:rPr>
              <a:t>МОНЕТА</a:t>
            </a:r>
            <a:endParaRPr lang="ru-RU" sz="8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vatars.mds.yandex.net/get-pdb/1532829/c13b580f-da40-4c04-9537-535d21bde11d/s1200"/>
          <p:cNvPicPr>
            <a:picLocks noChangeAspect="1" noChangeArrowheads="1"/>
          </p:cNvPicPr>
          <p:nvPr/>
        </p:nvPicPr>
        <p:blipFill rotWithShape="1">
          <a:blip r:embed="rId2"/>
          <a:srcRect l="1423" t="42842" r="25920" b="30819"/>
          <a:stretch/>
        </p:blipFill>
        <p:spPr bwMode="auto">
          <a:xfrm>
            <a:off x="251520" y="4293096"/>
            <a:ext cx="8630252" cy="234639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Бумажные деньги – это…</a:t>
            </a:r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475656" y="213285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800" dirty="0" smtClean="0">
                <a:solidFill>
                  <a:schemeClr val="accent4">
                    <a:lumMod val="50000"/>
                  </a:schemeClr>
                </a:solidFill>
              </a:rPr>
              <a:t>БАНКНОТА</a:t>
            </a:r>
            <a:endParaRPr lang="ru-RU" sz="8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1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7807" y="117463"/>
            <a:ext cx="46585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Продолжи пословицу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4615" y="1040762"/>
            <a:ext cx="3502049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Береги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хлеб для еды, </a:t>
            </a:r>
          </a:p>
        </p:txBody>
      </p:sp>
      <p:pic>
        <p:nvPicPr>
          <p:cNvPr id="6" name="Рисунок 5" descr="https://cf.ppt-online.org/files/slide/s/sNxUqkgrfbdmAFZ4nC5RQJv89hDB1IEaVej63O/slide-2.jpg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5" t="58851" r="6771"/>
          <a:stretch/>
        </p:blipFill>
        <p:spPr bwMode="auto">
          <a:xfrm>
            <a:off x="1488634" y="1473876"/>
            <a:ext cx="1818005" cy="1532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forum.sibmama.ru/usrpx/29691/29691_797x800_IMG_6659c5537e10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632" y="1425011"/>
            <a:ext cx="1648460" cy="16554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940405" y="3132519"/>
            <a:ext cx="1892698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Всех денег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s://4esnok.by/wp-content/uploads/2016/09/fin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69" y="3543942"/>
            <a:ext cx="2187647" cy="1281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34615" y="5151489"/>
            <a:ext cx="3124894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Копейка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копейке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 descr="C:\1_копейка_2007.jpg"/>
          <p:cNvPicPr/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66"/>
          <a:stretch/>
        </p:blipFill>
        <p:spPr bwMode="auto">
          <a:xfrm>
            <a:off x="683568" y="5802025"/>
            <a:ext cx="602498" cy="5480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s://i.pinimg.com/originals/57/b3/7d/57b37df3a65f2432705caa8e8b4f3680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846" y="5545999"/>
            <a:ext cx="1564246" cy="1191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1_копейка_2007.jpg"/>
          <p:cNvPicPr/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66"/>
          <a:stretch/>
        </p:blipFill>
        <p:spPr bwMode="auto">
          <a:xfrm>
            <a:off x="1845299" y="6076051"/>
            <a:ext cx="602498" cy="5480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C:\1_копейка_2007.jpg"/>
          <p:cNvPicPr/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66"/>
          <a:stretch/>
        </p:blipFill>
        <p:spPr bwMode="auto">
          <a:xfrm>
            <a:off x="2704141" y="6019456"/>
            <a:ext cx="602498" cy="5480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C:\1_копейка_2007.jpg"/>
          <p:cNvPicPr/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66"/>
          <a:stretch/>
        </p:blipFill>
        <p:spPr bwMode="auto">
          <a:xfrm>
            <a:off x="2167881" y="5527998"/>
            <a:ext cx="602498" cy="5480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91795" y="1038529"/>
            <a:ext cx="3022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деньги для Беды. 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64848" y="3192076"/>
            <a:ext cx="2602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заработаешь.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27066" y="5145889"/>
            <a:ext cx="3212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проживёт семейка</a:t>
            </a:r>
            <a:r>
              <a:rPr lang="ru-RU" sz="2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9192" y="3671908"/>
            <a:ext cx="1753235" cy="1044110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 flipV="1">
            <a:off x="3506922" y="2393886"/>
            <a:ext cx="1355927" cy="1580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4063319" y="4222822"/>
            <a:ext cx="464729" cy="3160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5169" y="6166549"/>
            <a:ext cx="1590927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2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cdn1.kvartelia.ru/big/000943/94346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cdn1.kvartelia.ru/big/000943/94346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5" name="Picture 5" descr="C:\Users\Nata\Desktop\94346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1393604"/>
            <a:ext cx="5560169" cy="307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60374" y="332656"/>
            <a:ext cx="83600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Финансовое </a:t>
            </a:r>
            <a:r>
              <a:rPr lang="ru-RU" b="1" dirty="0">
                <a:solidFill>
                  <a:srgbClr val="202124"/>
                </a:solidFill>
                <a:latin typeface="arial" panose="020B0604020202020204" pitchFamily="34" charset="0"/>
              </a:rPr>
              <a:t>учреждение, привлекающее свободные денежные средства, предоставляющее услуги кредитования и проводящее операции с денежными знаками и ценными бумагами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. 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203848" y="472514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800" dirty="0" smtClean="0">
                <a:solidFill>
                  <a:schemeClr val="accent4">
                    <a:lumMod val="50000"/>
                  </a:schemeClr>
                </a:solidFill>
              </a:rPr>
              <a:t>БАНК</a:t>
            </a:r>
            <a:endParaRPr lang="ru-RU" sz="8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Cartoon-gold-coins-clipart-vector-illustration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2" t="48544" r="12767" b="22330"/>
          <a:stretch/>
        </p:blipFill>
        <p:spPr bwMode="auto">
          <a:xfrm>
            <a:off x="6300192" y="314145"/>
            <a:ext cx="1872208" cy="1452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0374" y="332656"/>
            <a:ext cx="8360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1. На что обменял Буратино Азбуку</a:t>
            </a:r>
            <a:r>
              <a:rPr lang="en-US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?</a:t>
            </a:r>
            <a:r>
              <a:rPr lang="ru-RU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331640" y="1298513"/>
            <a:ext cx="4464496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800" dirty="0" smtClean="0">
                <a:solidFill>
                  <a:schemeClr val="accent4">
                    <a:lumMod val="50000"/>
                  </a:schemeClr>
                </a:solidFill>
              </a:rPr>
              <a:t>На четыре монеты (сольдо)</a:t>
            </a:r>
            <a:endParaRPr lang="ru-RU" sz="8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19333" y="3203017"/>
            <a:ext cx="4464496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Закопал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606492"/>
            <a:ext cx="8360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2. Куда Буратино дел полученные </a:t>
            </a:r>
            <a:r>
              <a:rPr lang="ru-RU" b="1" dirty="0">
                <a:solidFill>
                  <a:srgbClr val="202124"/>
                </a:solidFill>
                <a:latin typeface="arial" panose="020B0604020202020204" pitchFamily="34" charset="0"/>
              </a:rPr>
              <a:t>деньги от </a:t>
            </a:r>
            <a:r>
              <a:rPr lang="ru-RU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Карабаса-</a:t>
            </a:r>
            <a:r>
              <a:rPr lang="ru-RU" b="1" dirty="0" err="1" smtClean="0">
                <a:solidFill>
                  <a:srgbClr val="202124"/>
                </a:solidFill>
                <a:latin typeface="arial" panose="020B0604020202020204" pitchFamily="34" charset="0"/>
              </a:rPr>
              <a:t>Барабаса</a:t>
            </a:r>
            <a:r>
              <a:rPr lang="en-US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?</a:t>
            </a:r>
            <a:r>
              <a:rPr lang="ru-RU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endParaRPr lang="ru-RU" dirty="0"/>
          </a:p>
        </p:txBody>
      </p:sp>
      <p:pic>
        <p:nvPicPr>
          <p:cNvPr id="1026" name="Picture 2" descr="Буратино выкопал ямку. Сказал три раза шепотом: «Крекс, фекс, пекс»,  положил в ямку четыре золотые монеты, засыпал, из кармана вынул щепотку  соли, посыпал сверху. Набрал из лужи пригоршню воды, полил. Иллюстрация Л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22" y="4005064"/>
            <a:ext cx="3410744" cy="212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941168"/>
            <a:ext cx="89457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качества характера были у героя мультфильма «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Уолта Диснея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r>
              <a:rPr lang="ru-RU" sz="32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Скруджа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Макдака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5536" y="476672"/>
            <a:ext cx="3312368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800" dirty="0" smtClean="0">
                <a:solidFill>
                  <a:schemeClr val="accent4">
                    <a:lumMod val="50000"/>
                  </a:schemeClr>
                </a:solidFill>
              </a:rPr>
              <a:t>Трудолюбие,</a:t>
            </a:r>
          </a:p>
          <a:p>
            <a:pPr marL="0" indent="0">
              <a:buNone/>
            </a:pPr>
            <a:r>
              <a:rPr lang="ru-RU" sz="8800" dirty="0">
                <a:solidFill>
                  <a:schemeClr val="accent4">
                    <a:lumMod val="50000"/>
                  </a:schemeClr>
                </a:solidFill>
              </a:rPr>
              <a:t>б</a:t>
            </a:r>
            <a:r>
              <a:rPr lang="ru-RU" sz="8800" dirty="0" smtClean="0">
                <a:solidFill>
                  <a:schemeClr val="accent4">
                    <a:lumMod val="50000"/>
                  </a:schemeClr>
                </a:solidFill>
              </a:rPr>
              <a:t>ережливость,</a:t>
            </a:r>
          </a:p>
          <a:p>
            <a:pPr marL="0" indent="0">
              <a:buNone/>
            </a:pPr>
            <a:r>
              <a:rPr lang="ru-RU" sz="8800" dirty="0" smtClean="0">
                <a:solidFill>
                  <a:schemeClr val="accent4">
                    <a:lumMod val="50000"/>
                  </a:schemeClr>
                </a:solidFill>
              </a:rPr>
              <a:t>экономность,</a:t>
            </a:r>
          </a:p>
          <a:p>
            <a:pPr marL="0" indent="0">
              <a:buNone/>
            </a:pPr>
            <a:r>
              <a:rPr lang="ru-RU" sz="8800" dirty="0" smtClean="0">
                <a:solidFill>
                  <a:schemeClr val="accent4">
                    <a:lumMod val="50000"/>
                  </a:schemeClr>
                </a:solidFill>
              </a:rPr>
              <a:t>жадность,</a:t>
            </a:r>
          </a:p>
          <a:p>
            <a:pPr marL="0" indent="0">
              <a:buNone/>
            </a:pPr>
            <a:r>
              <a:rPr lang="ru-RU" sz="8800" dirty="0" smtClean="0">
                <a:solidFill>
                  <a:schemeClr val="accent4">
                    <a:lumMod val="50000"/>
                  </a:schemeClr>
                </a:solidFill>
              </a:rPr>
              <a:t>расчетливость.</a:t>
            </a:r>
          </a:p>
          <a:p>
            <a:pPr marL="0" indent="0">
              <a:buNone/>
            </a:pPr>
            <a:endParaRPr lang="ru-RU" sz="8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8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Купить картину маслом Скрудж Макдак для интерьера от 5630 р. в галерее Дас  А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8020"/>
            <a:ext cx="3778278" cy="479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058483"/>
            <a:ext cx="2068437" cy="13817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443" y="1050279"/>
            <a:ext cx="2040594" cy="13631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42632" y="188640"/>
            <a:ext cx="526567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 «Четыре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дорожки».</a:t>
            </a:r>
          </a:p>
        </p:txBody>
      </p:sp>
      <p:pic>
        <p:nvPicPr>
          <p:cNvPr id="13" name="Рисунок 12" descr="https://webstockreview.net/images/dollar-clipart-printabl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589" y="5019426"/>
            <a:ext cx="3555463" cy="155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cdn.monetnik.ru/storage/market-lot/92/07/295492/1075099_big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" t="52273" r="1587" b="2273"/>
          <a:stretch/>
        </p:blipFill>
        <p:spPr bwMode="auto">
          <a:xfrm>
            <a:off x="4436261" y="3235110"/>
            <a:ext cx="3391524" cy="16848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84" name="Picture 12" descr="https://st-gdefon.gallery.world/wallpapers_original/643754_gallery.worl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51" y="3235111"/>
            <a:ext cx="3247822" cy="168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>
            <a:stCxn id="10" idx="2"/>
          </p:cNvCxnSpPr>
          <p:nvPr/>
        </p:nvCxnSpPr>
        <p:spPr>
          <a:xfrm flipH="1">
            <a:off x="1590377" y="2413396"/>
            <a:ext cx="1726363" cy="14283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Флаг Веймарской республики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r="13626"/>
          <a:stretch/>
        </p:blipFill>
        <p:spPr>
          <a:xfrm>
            <a:off x="4499992" y="1065673"/>
            <a:ext cx="2248091" cy="13742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3485" y="5019426"/>
            <a:ext cx="3113552" cy="155677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2885" y="1091414"/>
            <a:ext cx="2009800" cy="1339029"/>
          </a:xfrm>
          <a:prstGeom prst="rect">
            <a:avLst/>
          </a:prstGeom>
        </p:spPr>
      </p:pic>
      <p:cxnSp>
        <p:nvCxnSpPr>
          <p:cNvPr id="29" name="Прямая со стрелкой 28"/>
          <p:cNvCxnSpPr/>
          <p:nvPr/>
        </p:nvCxnSpPr>
        <p:spPr>
          <a:xfrm>
            <a:off x="1216715" y="2430698"/>
            <a:ext cx="3403081" cy="12991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563412" y="2457228"/>
            <a:ext cx="1113071" cy="3337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3388076" y="2447745"/>
            <a:ext cx="4619608" cy="30206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555776" y="116632"/>
            <a:ext cx="468052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КРОССВОРД  ДЛЯ  РОДИТЕЛЕЙ. </a:t>
            </a:r>
            <a:endParaRPr kumimoji="0" lang="ru-RU" sz="9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457" y="728700"/>
            <a:ext cx="5193283" cy="5400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793739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По горизонтали</a:t>
            </a:r>
          </a:p>
          <a:p>
            <a:r>
              <a:rPr lang="ru-RU" sz="1200" dirty="0"/>
              <a:t>2. Вид экономических отношений, система экономических (денежных) отношений, с помощью которой создаются и расходуются фонды денежных средств.</a:t>
            </a:r>
          </a:p>
          <a:p>
            <a:r>
              <a:rPr lang="ru-RU" sz="1200" dirty="0"/>
              <a:t>4. В состав каких доходов относятся субсидии</a:t>
            </a:r>
          </a:p>
          <a:p>
            <a:r>
              <a:rPr lang="ru-RU" sz="1200" dirty="0"/>
              <a:t>7. Ученый, который впервые употребил понятие финансов</a:t>
            </a:r>
          </a:p>
          <a:p>
            <a:r>
              <a:rPr lang="ru-RU" sz="1200" dirty="0"/>
              <a:t>8. На какой стадии формируются финансовые ресурсы?</a:t>
            </a:r>
          </a:p>
          <a:p>
            <a:r>
              <a:rPr lang="ru-RU" sz="1200" dirty="0"/>
              <a:t>13. За счет чего в основном пополняться бюджет страны?</a:t>
            </a:r>
          </a:p>
          <a:p>
            <a:r>
              <a:rPr lang="ru-RU" sz="1200" dirty="0"/>
              <a:t>14. Порождает финансовые отношения</a:t>
            </a:r>
          </a:p>
          <a:p>
            <a:r>
              <a:rPr lang="ru-RU" sz="1200" dirty="0"/>
              <a:t>16. Сущность финансов, как экономической категории.</a:t>
            </a:r>
          </a:p>
          <a:p>
            <a:r>
              <a:rPr lang="ru-RU" sz="1200" dirty="0"/>
              <a:t>19. Через что реализуются функции финансов(финансовый …)</a:t>
            </a:r>
          </a:p>
          <a:p>
            <a:r>
              <a:rPr lang="ru-RU" sz="1200" dirty="0"/>
              <a:t>По вертикали</a:t>
            </a:r>
          </a:p>
          <a:p>
            <a:r>
              <a:rPr lang="ru-RU" sz="1200" dirty="0"/>
              <a:t>1. Финансы отличаются от них и по содержанию, и по сущности, и по выполняемым функциям.</a:t>
            </a:r>
          </a:p>
          <a:p>
            <a:r>
              <a:rPr lang="ru-RU" sz="1200" dirty="0"/>
              <a:t>2. … ресурсы - </a:t>
            </a:r>
            <a:r>
              <a:rPr lang="ru-RU" sz="1200" dirty="0" err="1"/>
              <a:t>совакупность</a:t>
            </a:r>
            <a:r>
              <a:rPr lang="ru-RU" sz="1200" dirty="0"/>
              <a:t> фондов денежных средств</a:t>
            </a:r>
          </a:p>
          <a:p>
            <a:r>
              <a:rPr lang="ru-RU" sz="1200" dirty="0"/>
              <a:t>3. Механизм для финансовых отношений</a:t>
            </a:r>
          </a:p>
          <a:p>
            <a:r>
              <a:rPr lang="ru-RU" sz="1200" dirty="0"/>
              <a:t>5. Это является основным финансовым планом страны.</a:t>
            </a:r>
          </a:p>
          <a:p>
            <a:r>
              <a:rPr lang="ru-RU" sz="1200" dirty="0"/>
              <a:t>6. Как называется одна из функций финансовой системы, которая учитывает и контролирует рациональность использования имеющихся у государства ресурсов</a:t>
            </a:r>
          </a:p>
          <a:p>
            <a:r>
              <a:rPr lang="ru-RU" sz="1200" dirty="0"/>
              <a:t>9. Финансовый механизм, определяющий "правила игры"</a:t>
            </a:r>
          </a:p>
          <a:p>
            <a:r>
              <a:rPr lang="ru-RU" sz="1200" dirty="0"/>
              <a:t>10. Классификация по сроках проведения</a:t>
            </a:r>
          </a:p>
          <a:p>
            <a:r>
              <a:rPr lang="ru-RU" sz="1200" dirty="0"/>
              <a:t>11. В чем отражаются финансовые ресурсы страны и их распределение</a:t>
            </a:r>
          </a:p>
          <a:p>
            <a:r>
              <a:rPr lang="ru-RU" sz="1200" dirty="0"/>
              <a:t>12. В состав каких доходов относится прибыль предприятий</a:t>
            </a:r>
          </a:p>
          <a:p>
            <a:r>
              <a:rPr lang="ru-RU" sz="1200" dirty="0"/>
              <a:t>15. Совокупность сфер и звеньев финансовых отношений называется финансовой …?</a:t>
            </a:r>
          </a:p>
          <a:p>
            <a:r>
              <a:rPr lang="ru-RU" sz="1200" dirty="0"/>
              <a:t>17. Пример собственных средств, входящих в состав финансовых ресурсов</a:t>
            </a:r>
          </a:p>
          <a:p>
            <a:r>
              <a:rPr lang="ru-RU" sz="1200" dirty="0"/>
              <a:t>18. На данной стадии нет финансов, но есть деньги.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66661" y="620688"/>
            <a:ext cx="248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деньги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73761" y="1700808"/>
            <a:ext cx="2488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финансовый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47860" y="1916832"/>
            <a:ext cx="2488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директивный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2113695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600" dirty="0" smtClean="0"/>
              <a:t>в тор  ч  </a:t>
            </a:r>
            <a:r>
              <a:rPr lang="ru-RU" sz="1600" spc="600" dirty="0" err="1" smtClean="0"/>
              <a:t>ые</a:t>
            </a:r>
            <a:endParaRPr lang="ru-RU" sz="1600" spc="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92528" y="2113695"/>
            <a:ext cx="248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бюджет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991434" y="2113694"/>
            <a:ext cx="2488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контрольная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55987" y="2550235"/>
            <a:ext cx="13767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б  о         е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18330" y="3190911"/>
            <a:ext cx="27455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   р   о        з         о   д  с         в    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27769" y="3344799"/>
            <a:ext cx="2488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егулирующий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193622" y="3325235"/>
            <a:ext cx="2488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-150" dirty="0" err="1" smtClean="0"/>
              <a:t>олгосрочная</a:t>
            </a:r>
            <a:endParaRPr lang="ru-RU" sz="1400" spc="-15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317168" y="3344799"/>
            <a:ext cx="248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баланс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829646" y="3367287"/>
            <a:ext cx="2488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первичных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082510" y="3575632"/>
            <a:ext cx="17105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        л   о 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966661" y="3990551"/>
            <a:ext cx="2522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г         с   у   д        р   с   т          о 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26242" y="1706680"/>
            <a:ext cx="1863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 а    н  с    ы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425417" y="4156406"/>
            <a:ext cx="248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истема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853898" y="4187700"/>
            <a:ext cx="1621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ф  у          к   ц        я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445282" y="4601950"/>
            <a:ext cx="2488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прибыль</a:t>
            </a:r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850492" y="4601950"/>
            <a:ext cx="2488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обмен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423925" y="5032836"/>
            <a:ext cx="1863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 </a:t>
            </a:r>
            <a:r>
              <a:rPr lang="ru-RU" sz="1400" dirty="0" smtClean="0"/>
              <a:t>     </a:t>
            </a:r>
            <a:endParaRPr 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423925" y="5027323"/>
            <a:ext cx="21396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 е         а   н        з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6642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399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</vt:lpstr>
      <vt:lpstr>Calibri</vt:lpstr>
      <vt:lpstr>Times New Roman</vt:lpstr>
      <vt:lpstr>Тема Office</vt:lpstr>
      <vt:lpstr>Презентация PowerPoint</vt:lpstr>
      <vt:lpstr>Металлические деньги – это…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</dc:creator>
  <cp:lastModifiedBy>Анастасия</cp:lastModifiedBy>
  <cp:revision>42</cp:revision>
  <dcterms:created xsi:type="dcterms:W3CDTF">2019-12-02T12:51:21Z</dcterms:created>
  <dcterms:modified xsi:type="dcterms:W3CDTF">2023-01-25T13:00:03Z</dcterms:modified>
</cp:coreProperties>
</file>