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632412-4A9B-48FC-99CA-8A94F9100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F683BD-2FC5-4B3B-A545-88B93A416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A4F5B2-67B9-4ACA-9AC5-C404DECF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B5DC-3A85-4430-8525-BB08C8DEECB6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F91AA9-9DE2-48C7-8A4C-4F0F4FA02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C2FB3B-2049-4914-A4E5-090DF422D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C76-E229-4BA9-BB87-2C24B225B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8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69699D-8909-43DB-AA10-CFE98EA8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F4BF484-6E2F-4780-A8D1-2377A6ACB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220B9D-1977-4B5A-A5E4-001779930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B5DC-3A85-4430-8525-BB08C8DEECB6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919EE5-06F8-4F2C-B7CD-12E8D8CC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F6D0F2-EDBC-40CC-A3C1-FFACC7A2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C76-E229-4BA9-BB87-2C24B225B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87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01E2018-434B-4C31-B985-7EAFB3B54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5B204FA-11EA-41F7-A5FF-98DF145CE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BFA7D5-C0B2-4EBC-A466-28902379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B5DC-3A85-4430-8525-BB08C8DEECB6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C34654-93D9-469E-BCF0-0F616FC2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09C990-6AFA-4917-AEC9-76AD234A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C76-E229-4BA9-BB87-2C24B225B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12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1584CA-D5F1-494A-97EE-400EDA91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673B59-392E-49D6-A550-B8DF43B96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BD7AED-4771-4B96-83D9-B71E30D6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B5DC-3A85-4430-8525-BB08C8DEECB6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C7DF1C-3FE6-41C9-B16F-6F19A8DB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AEE106-C584-4C2A-9E03-05CEC27C0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C76-E229-4BA9-BB87-2C24B225B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3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696774-6CC9-4B88-B65D-7C58881B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648FA5-B067-4892-AC91-C0A9FA900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2F986A-01D2-440B-8BBB-8F60ACBA1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B5DC-3A85-4430-8525-BB08C8DEECB6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78DDD2-E37A-48A8-9618-21D4E69F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38EDCE-8808-40C7-A18F-E663C34A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C76-E229-4BA9-BB87-2C24B225B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5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FE1863-3053-48FA-AA08-EB8ACF2A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D555A5-725F-4138-9A8A-4AA407DE0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F6DAC55-0BB2-4B11-9D25-1077DE5A2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04064E7-617F-43D3-8F95-17726E25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B5DC-3A85-4430-8525-BB08C8DEECB6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0DCB93-9A2C-44EB-81C4-1D36F2122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817314E-81F8-4121-ABC3-C42EB4E2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C76-E229-4BA9-BB87-2C24B225B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8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0DB8BD-8659-4E38-ADB4-FDB2DC88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138197-D73F-4C3D-A1DC-C770A212D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6D3EE89-E7CC-4F1E-B85D-F69F952A0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55FC505-E2AD-4E68-BE0E-B2EABAC72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417D2B3-BC83-40BD-BA4E-487A95696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CADF30C-D9CF-450C-B347-910EC149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B5DC-3A85-4430-8525-BB08C8DEECB6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FD82AAA-4C35-4299-AE17-117727623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8F8057A-927D-4B12-9C06-9CF85C24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C76-E229-4BA9-BB87-2C24B225B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0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930310-46B0-4330-9C79-A06FFEAC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BC9B87D-E4D0-4352-80D1-B9937DB90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B5DC-3A85-4430-8525-BB08C8DEECB6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FAA490F-1504-4B7F-8966-A8286C18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D5C9E2-868C-47CF-97E8-F4FCF2D3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C76-E229-4BA9-BB87-2C24B225B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02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0E112AD-22F7-4158-B9D8-4FFA41A9F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B5DC-3A85-4430-8525-BB08C8DEECB6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451642B-58E1-4AA2-BE6E-60C553FC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9ACFBC1-90BC-49F4-953B-C63BFE47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C76-E229-4BA9-BB87-2C24B225B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05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014BF8-13D3-4355-871D-7A42CDD3A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E855FD-7565-4402-B745-45F2104B0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7FB94C0-6C51-4F18-8633-82671EFF6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D63249-9C79-4259-AE2E-E565C29C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B5DC-3A85-4430-8525-BB08C8DEECB6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87CFCFF-A734-4121-BB67-771B836F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731E557-56C2-406C-BC0F-D36D07E6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C76-E229-4BA9-BB87-2C24B225B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4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97FA36-ADEF-41E8-8EEF-4C4C9CF2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6F16E22-CB0B-4D6C-9F0A-B18575440B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FA0A965-2CBF-4DCA-A66E-E5119922A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874316-CDEC-4F3E-929C-5C93B4E0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B5DC-3A85-4430-8525-BB08C8DEECB6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0704E4-25B3-41DE-9333-AA3395BF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BCAE81F-CD67-4882-A2B9-485A14ECD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4C76-E229-4BA9-BB87-2C24B225B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D04FA1-E1F8-4FB4-A05C-E5D6BABB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9E1C46-5448-4F9D-8FC9-CFB1A5195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EDA2D5-97C1-4085-BACA-1C2282EF1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B5DC-3A85-4430-8525-BB08C8DEECB6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E198CB-502F-4F5C-ABAE-7A7AFBEA9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A0CF55-B26B-48B0-AC49-5BC8509E6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E4C76-E229-4BA9-BB87-2C24B225B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4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image" Target="../media/image5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1.wav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24.png"/><Relationship Id="rId3" Type="http://schemas.microsoft.com/office/2007/relationships/hdphoto" Target="../media/hdphoto7.wdp"/><Relationship Id="rId7" Type="http://schemas.microsoft.com/office/2007/relationships/hdphoto" Target="../media/hdphoto8.wdp"/><Relationship Id="rId12" Type="http://schemas.microsoft.com/office/2007/relationships/hdphoto" Target="../media/hdphoto10.wdp"/><Relationship Id="rId17" Type="http://schemas.microsoft.com/office/2007/relationships/hdphoto" Target="../media/hdphoto12.wdp"/><Relationship Id="rId2" Type="http://schemas.openxmlformats.org/officeDocument/2006/relationships/image" Target="../media/image18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microsoft.com/office/2007/relationships/hdphoto" Target="../media/hdphoto9.wdp"/><Relationship Id="rId4" Type="http://schemas.openxmlformats.org/officeDocument/2006/relationships/image" Target="../media/image19.jpg"/><Relationship Id="rId9" Type="http://schemas.openxmlformats.org/officeDocument/2006/relationships/image" Target="../media/image22.png"/><Relationship Id="rId1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6C6DA-341B-479F-9959-B58A5F8C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173" y="2408904"/>
            <a:ext cx="7312742" cy="33857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latin typeface="Gabriola" panose="04040605051002020D02" pitchFamily="82" charset="0"/>
              </a:rPr>
              <a:t>Интерактивные игры </a:t>
            </a:r>
            <a:r>
              <a:rPr lang="ru-RU" sz="6000" b="1" dirty="0" smtClean="0">
                <a:latin typeface="Gabriola" panose="04040605051002020D02" pitchFamily="82" charset="0"/>
              </a:rPr>
              <a:t/>
            </a:r>
            <a:br>
              <a:rPr lang="ru-RU" sz="6000" b="1" dirty="0" smtClean="0">
                <a:latin typeface="Gabriola" panose="04040605051002020D02" pitchFamily="82" charset="0"/>
              </a:rPr>
            </a:br>
            <a:r>
              <a:rPr lang="ru-RU" sz="6000" b="1" dirty="0" smtClean="0">
                <a:latin typeface="Gabriola" panose="04040605051002020D02" pitchFamily="82" charset="0"/>
              </a:rPr>
              <a:t>на </a:t>
            </a:r>
            <a:r>
              <a:rPr lang="ru-RU" sz="6000" b="1" dirty="0">
                <a:latin typeface="Gabriola" panose="04040605051002020D02" pitchFamily="82" charset="0"/>
              </a:rPr>
              <a:t>тему </a:t>
            </a:r>
            <a:br>
              <a:rPr lang="ru-RU" sz="6000" b="1" dirty="0">
                <a:latin typeface="Gabriola" panose="04040605051002020D02" pitchFamily="82" charset="0"/>
              </a:rPr>
            </a:br>
            <a:r>
              <a:rPr lang="ru-RU" sz="98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«Пекарня»</a:t>
            </a:r>
            <a:br>
              <a:rPr lang="ru-RU" sz="98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</a:br>
            <a:endParaRPr lang="ru-RU" sz="980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050A597-EE75-442B-A5A6-8FCA7EB78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218" y="1466337"/>
            <a:ext cx="6123039" cy="187163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Наш весёлый поварёнок решил испечь печенье. Нашел рецепт, но опыта у него маловато. Давайте поможем ему!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8289" y="135192"/>
            <a:ext cx="4174716" cy="67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54D27A4-F768-492E-9110-C63B1F076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218" y="211014"/>
            <a:ext cx="5842782" cy="6485207"/>
          </a:xfrm>
        </p:spPr>
        <p:txBody>
          <a:bodyPr>
            <a:normAutofit/>
          </a:bodyPr>
          <a:lstStyle/>
          <a:p>
            <a:pPr algn="l"/>
            <a:r>
              <a:rPr lang="ru-RU" sz="4800" b="1" u="sng" dirty="0">
                <a:latin typeface="Gabriola" panose="04040605051002020D02" pitchFamily="82" charset="0"/>
              </a:rPr>
              <a:t>Рецепт творожного печенья</a:t>
            </a:r>
            <a:r>
              <a:rPr lang="ru-RU" sz="3600" b="1" u="sng" dirty="0">
                <a:latin typeface="Gabriola" panose="04040605051002020D02" pitchFamily="82" charset="0"/>
              </a:rPr>
              <a:t> </a:t>
            </a:r>
            <a:r>
              <a:rPr lang="ru-RU" sz="4400" b="1" u="sng" dirty="0">
                <a:latin typeface="Gabriola" panose="04040605051002020D02" pitchFamily="82" charset="0"/>
              </a:rPr>
              <a:t>"Ракушки":</a:t>
            </a:r>
            <a:r>
              <a:rPr lang="ru-RU" sz="3600" b="1" dirty="0">
                <a:latin typeface="Gabriola" panose="04040605051002020D02" pitchFamily="82" charset="0"/>
              </a:rPr>
              <a:t/>
            </a:r>
            <a:br>
              <a:rPr lang="ru-RU" sz="3600" b="1" dirty="0">
                <a:latin typeface="Gabriola" panose="04040605051002020D02" pitchFamily="82" charset="0"/>
              </a:rPr>
            </a:br>
            <a:r>
              <a:rPr lang="ru-RU" sz="3600" b="1" dirty="0">
                <a:latin typeface="Gabriola" panose="04040605051002020D02" pitchFamily="82" charset="0"/>
              </a:rPr>
              <a:t>•	Творог — 250 г</a:t>
            </a:r>
            <a:br>
              <a:rPr lang="ru-RU" sz="3600" b="1" dirty="0">
                <a:latin typeface="Gabriola" panose="04040605051002020D02" pitchFamily="82" charset="0"/>
              </a:rPr>
            </a:br>
            <a:r>
              <a:rPr lang="ru-RU" sz="3600" b="1" dirty="0">
                <a:latin typeface="Gabriola" panose="04040605051002020D02" pitchFamily="82" charset="0"/>
              </a:rPr>
              <a:t>•	Масло сливочное — 100 г</a:t>
            </a:r>
            <a:br>
              <a:rPr lang="ru-RU" sz="3600" b="1" dirty="0">
                <a:latin typeface="Gabriola" panose="04040605051002020D02" pitchFamily="82" charset="0"/>
              </a:rPr>
            </a:br>
            <a:r>
              <a:rPr lang="ru-RU" sz="3600" b="1" dirty="0">
                <a:latin typeface="Gabriola" panose="04040605051002020D02" pitchFamily="82" charset="0"/>
              </a:rPr>
              <a:t>•	Мука пшеничная / Мука — 250 г</a:t>
            </a:r>
            <a:br>
              <a:rPr lang="ru-RU" sz="3600" b="1" dirty="0">
                <a:latin typeface="Gabriola" panose="04040605051002020D02" pitchFamily="82" charset="0"/>
              </a:rPr>
            </a:br>
            <a:r>
              <a:rPr lang="ru-RU" sz="3600" b="1" dirty="0">
                <a:latin typeface="Gabriola" panose="04040605051002020D02" pitchFamily="82" charset="0"/>
              </a:rPr>
              <a:t>•	Разрыхлитель теста — 10 г</a:t>
            </a:r>
            <a:br>
              <a:rPr lang="ru-RU" sz="3600" b="1" dirty="0">
                <a:latin typeface="Gabriola" panose="04040605051002020D02" pitchFamily="82" charset="0"/>
              </a:rPr>
            </a:br>
            <a:r>
              <a:rPr lang="ru-RU" sz="3600" b="1" dirty="0">
                <a:latin typeface="Gabriola" panose="04040605051002020D02" pitchFamily="82" charset="0"/>
              </a:rPr>
              <a:t>•	Сахар (для работы с тестом)</a:t>
            </a:r>
            <a:br>
              <a:rPr lang="ru-RU" sz="3600" b="1" dirty="0">
                <a:latin typeface="Gabriola" panose="04040605051002020D02" pitchFamily="82" charset="0"/>
              </a:rPr>
            </a:br>
            <a:r>
              <a:rPr lang="ru-RU" sz="3600" b="1" dirty="0">
                <a:latin typeface="Gabriola" panose="04040605051002020D02" pitchFamily="82" charset="0"/>
              </a:rPr>
              <a:t>Время приготовления: 30 минут</a:t>
            </a:r>
            <a:br>
              <a:rPr lang="ru-RU" sz="3600" b="1" dirty="0">
                <a:latin typeface="Gabriola" panose="04040605051002020D02" pitchFamily="82" charset="0"/>
              </a:rPr>
            </a:br>
            <a:r>
              <a:rPr lang="ru-RU" sz="3600" b="1" dirty="0">
                <a:latin typeface="Gabriola" panose="04040605051002020D02" pitchFamily="82" charset="0"/>
              </a:rPr>
              <a:t>Количество порций: 12</a:t>
            </a:r>
            <a:r>
              <a:rPr lang="ru-RU" sz="3600" dirty="0">
                <a:latin typeface="Gabriola" panose="04040605051002020D02" pitchFamily="82" charset="0"/>
              </a:rPr>
              <a:t/>
            </a:r>
            <a:br>
              <a:rPr lang="ru-RU" sz="3600" dirty="0">
                <a:latin typeface="Gabriola" panose="04040605051002020D02" pitchFamily="82" charset="0"/>
              </a:rPr>
            </a:br>
            <a:r>
              <a:rPr lang="ru-RU" sz="3600" dirty="0">
                <a:latin typeface="Gabriola" panose="04040605051002020D02" pitchFamily="82" charset="0"/>
              </a:rPr>
              <a:t/>
            </a:r>
            <a:br>
              <a:rPr lang="ru-RU" sz="3600" dirty="0">
                <a:latin typeface="Gabriola" panose="04040605051002020D02" pitchFamily="82" charset="0"/>
              </a:rPr>
            </a:br>
            <a:endParaRPr lang="ru-RU" sz="3600" dirty="0">
              <a:latin typeface="Gabriola" panose="04040605051002020D02" pitchFamily="82" charset="0"/>
            </a:endParaRPr>
          </a:p>
        </p:txBody>
      </p:sp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xmlns="" id="{63382688-C4ED-438E-950C-E86323284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1366" y="211013"/>
            <a:ext cx="5842782" cy="6646985"/>
          </a:xfrm>
        </p:spPr>
        <p:txBody>
          <a:bodyPr>
            <a:normAutofit/>
          </a:bodyPr>
          <a:lstStyle/>
          <a:p>
            <a:r>
              <a:rPr lang="ru-RU" b="1" u="sng" dirty="0">
                <a:latin typeface="Gabriola" panose="04040605051002020D02" pitchFamily="82" charset="0"/>
              </a:rPr>
              <a:t>Алгоритм приготовления:</a:t>
            </a:r>
            <a:r>
              <a:rPr lang="ru-RU" b="1" dirty="0">
                <a:latin typeface="Gabriola" panose="04040605051002020D02" pitchFamily="82" charset="0"/>
              </a:rPr>
              <a:t/>
            </a:r>
            <a:br>
              <a:rPr lang="ru-RU" b="1" dirty="0">
                <a:latin typeface="Gabriola" panose="04040605051002020D02" pitchFamily="82" charset="0"/>
              </a:rPr>
            </a:br>
            <a:r>
              <a:rPr lang="ru-RU" b="1" dirty="0">
                <a:latin typeface="Gabriola" panose="04040605051002020D02" pitchFamily="82" charset="0"/>
              </a:rPr>
              <a:t>1.Творог растереть с размягченным сливочным маслом.</a:t>
            </a:r>
            <a:br>
              <a:rPr lang="ru-RU" b="1" dirty="0">
                <a:latin typeface="Gabriola" panose="04040605051002020D02" pitchFamily="82" charset="0"/>
              </a:rPr>
            </a:br>
            <a:r>
              <a:rPr lang="ru-RU" b="1" dirty="0">
                <a:latin typeface="Gabriola" panose="04040605051002020D02" pitchFamily="82" charset="0"/>
              </a:rPr>
              <a:t>2.Муку просеять, добавить разрыхлитель, перемешать. </a:t>
            </a:r>
            <a:br>
              <a:rPr lang="ru-RU" b="1" dirty="0">
                <a:latin typeface="Gabriola" panose="04040605051002020D02" pitchFamily="82" charset="0"/>
              </a:rPr>
            </a:br>
            <a:r>
              <a:rPr lang="ru-RU" b="1" dirty="0">
                <a:latin typeface="Gabriola" panose="04040605051002020D02" pitchFamily="82" charset="0"/>
              </a:rPr>
              <a:t>3.В творожную массу понемногу вмешивать мучную смесь. </a:t>
            </a:r>
            <a:br>
              <a:rPr lang="ru-RU" b="1" dirty="0">
                <a:latin typeface="Gabriola" panose="04040605051002020D02" pitchFamily="82" charset="0"/>
              </a:rPr>
            </a:br>
            <a:r>
              <a:rPr lang="ru-RU" b="1" dirty="0">
                <a:latin typeface="Gabriola" panose="04040605051002020D02" pitchFamily="82" charset="0"/>
              </a:rPr>
              <a:t>4.Замесить гладкое, не липнущее к рукам тесто. Возможно, понадобится больше или меньше муки, все зависит от творога.</a:t>
            </a:r>
            <a:br>
              <a:rPr lang="ru-RU" b="1" dirty="0">
                <a:latin typeface="Gabriola" panose="04040605051002020D02" pitchFamily="82" charset="0"/>
              </a:rPr>
            </a:br>
            <a:r>
              <a:rPr lang="ru-RU" b="1" dirty="0">
                <a:latin typeface="Gabriola" panose="04040605051002020D02" pitchFamily="82" charset="0"/>
              </a:rPr>
              <a:t>5.Отправить тесто в холодильник на 30 минут. </a:t>
            </a:r>
            <a:br>
              <a:rPr lang="ru-RU" b="1" dirty="0">
                <a:latin typeface="Gabriola" panose="04040605051002020D02" pitchFamily="82" charset="0"/>
              </a:rPr>
            </a:br>
            <a:r>
              <a:rPr lang="ru-RU" b="1" dirty="0">
                <a:latin typeface="Gabriola" panose="04040605051002020D02" pitchFamily="82" charset="0"/>
              </a:rPr>
              <a:t>6.После того как тесто "отдохнуло", раскатать в пласт толщиной 0,5 см, я раскатала немного тоньше. </a:t>
            </a:r>
            <a:br>
              <a:rPr lang="ru-RU" b="1" dirty="0">
                <a:latin typeface="Gabriola" panose="04040605051002020D02" pitchFamily="82" charset="0"/>
              </a:rPr>
            </a:br>
            <a:r>
              <a:rPr lang="ru-RU" b="1" dirty="0">
                <a:latin typeface="Gabriola" panose="04040605051002020D02" pitchFamily="82" charset="0"/>
              </a:rPr>
              <a:t>7.С помощью стакана вырезать кружки.</a:t>
            </a:r>
            <a:br>
              <a:rPr lang="ru-RU" b="1" dirty="0">
                <a:latin typeface="Gabriola" panose="04040605051002020D02" pitchFamily="82" charset="0"/>
              </a:rPr>
            </a:br>
            <a:r>
              <a:rPr lang="ru-RU" b="1" dirty="0">
                <a:latin typeface="Gabriola" panose="04040605051002020D02" pitchFamily="82" charset="0"/>
              </a:rPr>
              <a:t>8.На тарелку насыпать сахар и обвалять кружок в сахаре, свернуть пополам, сахарной стороной вовнутрь. Теперь обвалять с обеих сторон.</a:t>
            </a:r>
            <a:br>
              <a:rPr lang="ru-RU" b="1" dirty="0">
                <a:latin typeface="Gabriola" panose="04040605051002020D02" pitchFamily="82" charset="0"/>
              </a:rPr>
            </a:br>
            <a:r>
              <a:rPr lang="ru-RU" b="1" dirty="0">
                <a:latin typeface="Gabriola" panose="04040605051002020D02" pitchFamily="82" charset="0"/>
              </a:rPr>
              <a:t>9.На противень, застеленный пергамен</a:t>
            </a:r>
            <a:r>
              <a:rPr lang="ru-RU" b="1" dirty="0">
                <a:solidFill>
                  <a:schemeClr val="bg1"/>
                </a:solidFill>
                <a:latin typeface="Gabriola" panose="04040605051002020D02" pitchFamily="82" charset="0"/>
              </a:rPr>
              <a:t>том, выложить </a:t>
            </a:r>
            <a:r>
              <a:rPr lang="ru-RU" b="1" dirty="0">
                <a:latin typeface="Gabriola" panose="04040605051002020D02" pitchFamily="82" charset="0"/>
              </a:rPr>
              <a:t>"ракушки", соблюдая дистанцию </a:t>
            </a:r>
            <a:r>
              <a:rPr lang="ru-RU" b="1" dirty="0">
                <a:solidFill>
                  <a:schemeClr val="bg1"/>
                </a:solidFill>
                <a:latin typeface="Gabriola" panose="04040605051002020D02" pitchFamily="82" charset="0"/>
              </a:rPr>
              <a:t>и отправить в </a:t>
            </a:r>
            <a:r>
              <a:rPr lang="ru-RU" b="1" dirty="0">
                <a:latin typeface="Gabriola" panose="04040605051002020D02" pitchFamily="82" charset="0"/>
              </a:rPr>
              <a:t>разогретую до 200 градусов духовку </a:t>
            </a:r>
            <a:r>
              <a:rPr lang="ru-RU" b="1" dirty="0">
                <a:solidFill>
                  <a:schemeClr val="bg1"/>
                </a:solidFill>
                <a:latin typeface="Gabriola" panose="04040605051002020D02" pitchFamily="82" charset="0"/>
              </a:rPr>
              <a:t>на 20 минут.</a:t>
            </a:r>
            <a:br>
              <a:rPr lang="ru-RU" b="1" dirty="0">
                <a:solidFill>
                  <a:schemeClr val="bg1"/>
                </a:solidFill>
                <a:latin typeface="Gabriola" panose="04040605051002020D02" pitchFamily="82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6B723C66-AF54-4B7C-9290-E3BD6E653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416" y="3527875"/>
            <a:ext cx="7450573" cy="3670844"/>
          </a:xfrm>
          <a:prstGeom prst="rect">
            <a:avLst/>
          </a:prstGeom>
        </p:spPr>
      </p:pic>
      <p:pic>
        <p:nvPicPr>
          <p:cNvPr id="13" name="Рисунок 12">
            <a:hlinkClick r:id="" action="ppaction://noaction">
              <a:snd r:embed="rId5" name="click.wav"/>
            </a:hlinkClick>
            <a:extLst>
              <a:ext uri="{FF2B5EF4-FFF2-40B4-BE49-F238E27FC236}">
                <a16:creationId xmlns:a16="http://schemas.microsoft.com/office/drawing/2014/main" xmlns="" id="{E4E86BDE-0654-44F6-AC54-BB0EEFEB81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788014"/>
            <a:ext cx="1519603" cy="11802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62B8F65-D24E-4083-B778-3566C2EBB7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9951" y="1981200"/>
            <a:ext cx="2171700" cy="1447800"/>
          </a:xfrm>
          <a:prstGeom prst="rect">
            <a:avLst/>
          </a:prstGeom>
        </p:spPr>
      </p:pic>
      <p:pic>
        <p:nvPicPr>
          <p:cNvPr id="17" name="Рисунок 16">
            <a:hlinkClick r:id="" action="ppaction://noaction">
              <a:snd r:embed="rId5" name="click.wav"/>
            </a:hlinkClick>
            <a:extLst>
              <a:ext uri="{FF2B5EF4-FFF2-40B4-BE49-F238E27FC236}">
                <a16:creationId xmlns:a16="http://schemas.microsoft.com/office/drawing/2014/main" xmlns="" id="{952A1016-5237-4C7C-BB38-B1D1099EA8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410" y="749482"/>
            <a:ext cx="2173990" cy="1052211"/>
          </a:xfrm>
          <a:prstGeom prst="rect">
            <a:avLst/>
          </a:prstGeom>
        </p:spPr>
      </p:pic>
      <p:pic>
        <p:nvPicPr>
          <p:cNvPr id="19" name="Рисунок 18">
            <a:hlinkClick r:id="" action="ppaction://noaction">
              <a:snd r:embed="rId5" name="click.wav"/>
            </a:hlinkClick>
            <a:extLst>
              <a:ext uri="{FF2B5EF4-FFF2-40B4-BE49-F238E27FC236}">
                <a16:creationId xmlns:a16="http://schemas.microsoft.com/office/drawing/2014/main" xmlns="" id="{F1FC54DD-9F9E-4B6B-A733-BF52A038C8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95" y="25907"/>
            <a:ext cx="2171700" cy="14478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6970E5F-7506-4A14-BEC7-144C7468405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32" y="2036366"/>
            <a:ext cx="2332151" cy="175164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3403D3CC-297A-4405-8BA9-184C6B8BFCA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32" y="-215133"/>
            <a:ext cx="2332151" cy="233215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6E2E4EA-74BA-4D6A-B0F9-6BC5B3C06E8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863" y="1077792"/>
            <a:ext cx="2663954" cy="144780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B2B76006-E1F1-4550-BA4A-5876581E8F2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32" y="1671124"/>
            <a:ext cx="1308132" cy="184627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97C31D0-BC0A-4C67-B7AE-B9BE8DBC03E0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-2855" t="39226" r="1"/>
          <a:stretch/>
        </p:blipFill>
        <p:spPr>
          <a:xfrm>
            <a:off x="-717452" y="4968239"/>
            <a:ext cx="7662609" cy="2230480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2A82B019-B688-42ED-AFBD-5A26D086C7DA}"/>
              </a:ext>
            </a:extLst>
          </p:cNvPr>
          <p:cNvSpPr/>
          <p:nvPr/>
        </p:nvSpPr>
        <p:spPr>
          <a:xfrm>
            <a:off x="6604750" y="4978720"/>
            <a:ext cx="4712179" cy="131770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Что положим в миску для приготовления печенья?</a:t>
            </a:r>
          </a:p>
        </p:txBody>
      </p:sp>
    </p:spTree>
    <p:extLst>
      <p:ext uri="{BB962C8B-B14F-4D97-AF65-F5344CB8AC3E}">
        <p14:creationId xmlns:p14="http://schemas.microsoft.com/office/powerpoint/2010/main" val="10591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3 0.04028 L -0.45273 0.289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0.04514 L -0.32187 0.255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7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67 0.25672 L -0.06367 0.506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12477 L 0.00352 0.374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0.075 L -0.21354 0.280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4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149C7A1-F05F-41C0-BB0A-5F80701CD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59" y="2175204"/>
            <a:ext cx="5617698" cy="3667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533D58-572D-45BC-A9CD-CF4E8940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225" y="185517"/>
            <a:ext cx="6569612" cy="1474471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Monotype Corsiva" panose="03010101010201010101" pitchFamily="66" charset="0"/>
              </a:rPr>
              <a:t>Ура! У нас всё получилось!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07" y="75908"/>
            <a:ext cx="4176122" cy="67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A90F5B6-DAA6-45CC-B7D5-C57F0B164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264" y="3064478"/>
            <a:ext cx="3052563" cy="26544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5EA735-83E1-4F14-B9EC-47D2FFB69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4124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3BBCA75-A1D1-45A5-987A-D8C0B14AFB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850" y="-2427849"/>
            <a:ext cx="13237699" cy="1084032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26FAE8F1-D62C-4ED4-A9A1-2FB4077D9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264" y="3047750"/>
            <a:ext cx="3071800" cy="26711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466AFD4-47BA-4E8E-90D8-D34CFFD469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06" y="2587567"/>
            <a:ext cx="1571202" cy="1034231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2D436E39-7F79-45EA-A090-306861CF93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59" y="3977363"/>
            <a:ext cx="1421130" cy="8116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7621BF9-6DC8-46A2-901A-ABC6EEEE5B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75" y="3963551"/>
            <a:ext cx="1857228" cy="825435"/>
          </a:xfrm>
          <a:prstGeom prst="rect">
            <a:avLst/>
          </a:prstGeom>
        </p:spPr>
      </p:pic>
      <p:pic>
        <p:nvPicPr>
          <p:cNvPr id="15" name="Рисунок 14">
            <a:hlinkClick r:id="" action="ppaction://noaction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53EB1925-BF72-426B-971F-D8A86FED234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282" y="2591064"/>
            <a:ext cx="1262437" cy="946828"/>
          </a:xfrm>
          <a:prstGeom prst="rect">
            <a:avLst/>
          </a:prstGeom>
        </p:spPr>
      </p:pic>
      <p:pic>
        <p:nvPicPr>
          <p:cNvPr id="17" name="Рисунок 16">
            <a:hlinkClick r:id="" action="ppaction://noaction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3A6023D6-D5E0-4AB9-B55A-ED6F7E5CB8F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5678" y="3793522"/>
            <a:ext cx="911646" cy="82543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11727B6-3871-40F1-A358-905FE53264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94" y="2682764"/>
            <a:ext cx="1213202" cy="942254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46D31537-AD4F-4F31-AB0F-333CC09F5EE6}"/>
              </a:ext>
            </a:extLst>
          </p:cNvPr>
          <p:cNvSpPr/>
          <p:nvPr/>
        </p:nvSpPr>
        <p:spPr>
          <a:xfrm>
            <a:off x="614597" y="5546361"/>
            <a:ext cx="10358203" cy="1123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Monotype Corsiva" panose="03010101010201010101" pitchFamily="66" charset="0"/>
              </a:rPr>
              <a:t>Найди ошибку- убери в корзину продукты, которые не продают в пекарне</a:t>
            </a:r>
          </a:p>
        </p:txBody>
      </p:sp>
      <p:sp>
        <p:nvSpPr>
          <p:cNvPr id="21" name="Блок-схема: перфолента 20">
            <a:extLst>
              <a:ext uri="{FF2B5EF4-FFF2-40B4-BE49-F238E27FC236}">
                <a16:creationId xmlns:a16="http://schemas.microsoft.com/office/drawing/2014/main" xmlns="" id="{885E2939-1F2C-4A0D-8EF7-1561C419C904}"/>
              </a:ext>
            </a:extLst>
          </p:cNvPr>
          <p:cNvSpPr/>
          <p:nvPr/>
        </p:nvSpPr>
        <p:spPr>
          <a:xfrm rot="587005">
            <a:off x="4023360" y="1127664"/>
            <a:ext cx="3774674" cy="942846"/>
          </a:xfrm>
          <a:prstGeom prst="flowChartPunchedTap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Monotype Corsiva" panose="03010101010201010101" pitchFamily="66" charset="0"/>
              </a:rPr>
              <a:t>ПЕКАРНЯ</a:t>
            </a:r>
          </a:p>
        </p:txBody>
      </p:sp>
    </p:spTree>
    <p:extLst>
      <p:ext uri="{BB962C8B-B14F-4D97-AF65-F5344CB8AC3E}">
        <p14:creationId xmlns:p14="http://schemas.microsoft.com/office/powerpoint/2010/main" val="93971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28711 0.190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9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107 0.213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25039 0.023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3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369C050-4A13-4CA2-B8BB-7B67D3F3C050}"/>
              </a:ext>
            </a:extLst>
          </p:cNvPr>
          <p:cNvSpPr/>
          <p:nvPr/>
        </p:nvSpPr>
        <p:spPr>
          <a:xfrm>
            <a:off x="4532670" y="2212258"/>
            <a:ext cx="7092443" cy="21423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atin typeface="Monotype Corsiva" panose="03010101010201010101" pitchFamily="66" charset="0"/>
              </a:rPr>
              <a:t>Молодцы! </a:t>
            </a:r>
            <a:endParaRPr lang="ru-RU" sz="60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6000" b="1" dirty="0" smtClean="0">
                <a:latin typeface="Monotype Corsiva" panose="03010101010201010101" pitchFamily="66" charset="0"/>
              </a:rPr>
              <a:t>Вы </a:t>
            </a:r>
            <a:r>
              <a:rPr lang="ru-RU" sz="6000" b="1" dirty="0">
                <a:latin typeface="Monotype Corsiva" panose="03010101010201010101" pitchFamily="66" charset="0"/>
              </a:rPr>
              <a:t>справились! </a:t>
            </a:r>
          </a:p>
        </p:txBody>
      </p:sp>
    </p:spTree>
    <p:extLst>
      <p:ext uri="{BB962C8B-B14F-4D97-AF65-F5344CB8AC3E}">
        <p14:creationId xmlns:p14="http://schemas.microsoft.com/office/powerpoint/2010/main" val="2373698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64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Gabriola</vt:lpstr>
      <vt:lpstr>Monotype Corsiva</vt:lpstr>
      <vt:lpstr>Тема Office</vt:lpstr>
      <vt:lpstr>Интерактивные игры  на тему  «Пекарня» </vt:lpstr>
      <vt:lpstr>Наш весёлый поварёнок решил испечь печенье. Нашел рецепт, но опыта у него маловато. Давайте поможем ему!</vt:lpstr>
      <vt:lpstr>Рецепт творожного печенья "Ракушки": • Творог — 250 г • Масло сливочное — 100 г • Мука пшеничная / Мука — 250 г • Разрыхлитель теста — 10 г • Сахар (для работы с тестом) Время приготовления: 30 минут Количество порций: 12  </vt:lpstr>
      <vt:lpstr>Презентация PowerPoint</vt:lpstr>
      <vt:lpstr>Ура! У нас всё получилось!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«Испечём печенье» Автор: воспитатель группы «Малинка»      Ибрагимова Э.И.</dc:title>
  <dc:creator>Эльвира Ибрагимова</dc:creator>
  <cp:lastModifiedBy>Анастасия</cp:lastModifiedBy>
  <cp:revision>18</cp:revision>
  <dcterms:created xsi:type="dcterms:W3CDTF">2021-04-14T12:11:35Z</dcterms:created>
  <dcterms:modified xsi:type="dcterms:W3CDTF">2023-01-25T10:56:49Z</dcterms:modified>
</cp:coreProperties>
</file>