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80" r:id="rId5"/>
    <p:sldId id="260" r:id="rId6"/>
    <p:sldId id="284" r:id="rId7"/>
    <p:sldId id="273" r:id="rId8"/>
    <p:sldId id="265" r:id="rId9"/>
    <p:sldId id="266" r:id="rId10"/>
    <p:sldId id="267" r:id="rId11"/>
    <p:sldId id="268" r:id="rId12"/>
    <p:sldId id="286" r:id="rId13"/>
    <p:sldId id="279" r:id="rId14"/>
    <p:sldId id="269" r:id="rId15"/>
    <p:sldId id="270" r:id="rId16"/>
    <p:sldId id="271" r:id="rId17"/>
    <p:sldId id="272" r:id="rId18"/>
    <p:sldId id="285" r:id="rId19"/>
    <p:sldId id="28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99" d="100"/>
          <a:sy n="99" d="100"/>
        </p:scale>
        <p:origin x="31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6778"/>
            <a:ext cx="889248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1"/>
            <a:ext cx="7859216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837928" y="2276872"/>
            <a:ext cx="7859216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6144" y="1844824"/>
            <a:ext cx="43559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дидактическая игра по финансовой грамотности для детей старшего дошкольного возраста</a:t>
            </a:r>
            <a:r>
              <a:rPr kumimoji="0"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296144" y="692696"/>
            <a:ext cx="43559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Юный финансист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맑은 고딕" pitchFamily="50" charset="-127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1296144" y="6597932"/>
            <a:ext cx="78478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нак умножения 9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95D830D-13A3-4373-8D06-57576462D23E}"/>
              </a:ext>
            </a:extLst>
          </p:cNvPr>
          <p:cNvSpPr/>
          <p:nvPr/>
        </p:nvSpPr>
        <p:spPr>
          <a:xfrm>
            <a:off x="395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AEB7B01-3758-468F-8036-708B22E0F3EF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136" y="116632"/>
            <a:ext cx="8892480" cy="1128205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За сметану, хлеб и сыр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 кассе чек пробьёт ...</a:t>
            </a:r>
            <a:r>
              <a:rPr lang="ru-RU" altLang="ru-RU" dirty="0">
                <a:solidFill>
                  <a:schemeClr val="accent6">
                    <a:lumMod val="75000"/>
                  </a:schemeClr>
                </a:solidFill>
              </a:rPr>
              <a:t>            </a:t>
            </a:r>
          </a:p>
        </p:txBody>
      </p:sp>
      <p:pic>
        <p:nvPicPr>
          <p:cNvPr id="5" name="Кассир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556792"/>
            <a:ext cx="6912768" cy="4810431"/>
          </a:xfrm>
          <a:prstGeom prst="rect">
            <a:avLst/>
          </a:prstGeom>
        </p:spPr>
      </p:pic>
      <p:sp>
        <p:nvSpPr>
          <p:cNvPr id="8" name="Знак умножения 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DB933A75-D56E-4F4B-9B73-56CFF768B9F4}"/>
              </a:ext>
            </a:extLst>
          </p:cNvPr>
          <p:cNvSpPr/>
          <p:nvPr/>
        </p:nvSpPr>
        <p:spPr>
          <a:xfrm>
            <a:off x="395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88562B6-1705-4710-8E63-FD567B5B97ED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лево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DB2479C-8B3B-4482-866F-B09423B25A5A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Знак вопроса">
            <a:extLst>
              <a:ext uri="{FF2B5EF4-FFF2-40B4-BE49-F238E27FC236}">
                <a16:creationId xmlns:a16="http://schemas.microsoft.com/office/drawing/2014/main" id="{C327B82F-4B1F-4BF6-8F42-4EDAFEC3B4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732" y="2348880"/>
            <a:ext cx="4272536" cy="3637711"/>
          </a:xfrm>
          <a:prstGeom prst="rect">
            <a:avLst/>
          </a:prstGeom>
        </p:spPr>
      </p:pic>
      <p:sp>
        <p:nvSpPr>
          <p:cNvPr id="12" name="Текст кассир">
            <a:extLst>
              <a:ext uri="{FF2B5EF4-FFF2-40B4-BE49-F238E27FC236}">
                <a16:creationId xmlns:a16="http://schemas.microsoft.com/office/drawing/2014/main" id="{3237D60E-29DE-48D1-A4DD-254EB1B61994}"/>
              </a:ext>
            </a:extLst>
          </p:cNvPr>
          <p:cNvSpPr txBox="1"/>
          <p:nvPr/>
        </p:nvSpPr>
        <p:spPr>
          <a:xfrm>
            <a:off x="1547664" y="3140968"/>
            <a:ext cx="5997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КАССИР</a:t>
            </a:r>
          </a:p>
        </p:txBody>
      </p:sp>
    </p:spTree>
    <p:extLst>
      <p:ext uri="{BB962C8B-B14F-4D97-AF65-F5344CB8AC3E}">
        <p14:creationId xmlns:p14="http://schemas.microsoft.com/office/powerpoint/2010/main" val="42481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49D1BB73-E64C-44CE-ADE3-A58FEF8A95D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5536" y="2276872"/>
            <a:ext cx="8280920" cy="3600400"/>
          </a:xfrm>
        </p:spPr>
        <p:txBody>
          <a:bodyPr/>
          <a:lstStyle/>
          <a:p>
            <a:pPr algn="ctr"/>
            <a:r>
              <a:rPr lang="ru-RU" sz="6000" b="1" dirty="0">
                <a:solidFill>
                  <a:srgbClr val="FF0000"/>
                </a:solidFill>
              </a:rPr>
              <a:t>Выбери </a:t>
            </a:r>
          </a:p>
          <a:p>
            <a:pPr algn="ctr"/>
            <a:r>
              <a:rPr lang="ru-RU" sz="6000" b="1" dirty="0">
                <a:solidFill>
                  <a:srgbClr val="FF0000"/>
                </a:solidFill>
              </a:rPr>
              <a:t>правильный ответ</a:t>
            </a:r>
            <a:endParaRPr lang="ru-RU" sz="6000" b="1" dirty="0"/>
          </a:p>
        </p:txBody>
      </p:sp>
      <p:sp>
        <p:nvSpPr>
          <p:cNvPr id="7" name="Знак умножения 6">
            <a:hlinkClick r:id="" action="ppaction://hlinkshowjump?jump=endshow"/>
            <a:extLst>
              <a:ext uri="{FF2B5EF4-FFF2-40B4-BE49-F238E27FC236}">
                <a16:creationId xmlns:a16="http://schemas.microsoft.com/office/drawing/2014/main" id="{D41E74A1-C23F-4D48-A76C-A289DD8799F7}"/>
              </a:ext>
            </a:extLst>
          </p:cNvPr>
          <p:cNvSpPr/>
          <p:nvPr/>
        </p:nvSpPr>
        <p:spPr>
          <a:xfrm>
            <a:off x="395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AC67CC-9EB1-48A6-BBF8-3ACDF23C582C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лево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F76282E-A903-4E1A-9962-F003C74775A3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02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3A6BF-B3C7-4216-9E72-55C15E9F8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60648"/>
            <a:ext cx="6840760" cy="609620"/>
          </a:xfrm>
        </p:spPr>
        <p:txBody>
          <a:bodyPr/>
          <a:lstStyle/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Где можно сохранить и 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приумножить свои сбережения?</a:t>
            </a:r>
          </a:p>
        </p:txBody>
      </p:sp>
      <p:pic>
        <p:nvPicPr>
          <p:cNvPr id="12" name="банк">
            <a:extLst>
              <a:ext uri="{FF2B5EF4-FFF2-40B4-BE49-F238E27FC236}">
                <a16:creationId xmlns:a16="http://schemas.microsoft.com/office/drawing/2014/main" id="{C0D1D23A-6097-4676-BFF5-162F03CEB8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05" y="1244758"/>
            <a:ext cx="3888433" cy="2592288"/>
          </a:xfrm>
          <a:prstGeom prst="rect">
            <a:avLst/>
          </a:prstGeom>
        </p:spPr>
      </p:pic>
      <p:pic>
        <p:nvPicPr>
          <p:cNvPr id="14" name="рынок">
            <a:extLst>
              <a:ext uri="{FF2B5EF4-FFF2-40B4-BE49-F238E27FC236}">
                <a16:creationId xmlns:a16="http://schemas.microsoft.com/office/drawing/2014/main" id="{8BC1EF64-BF7D-4EEE-ACA4-61A36C9A67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828" y="1244757"/>
            <a:ext cx="3611548" cy="2592288"/>
          </a:xfrm>
          <a:prstGeom prst="rect">
            <a:avLst/>
          </a:prstGeom>
        </p:spPr>
      </p:pic>
      <p:pic>
        <p:nvPicPr>
          <p:cNvPr id="16" name="парк">
            <a:extLst>
              <a:ext uri="{FF2B5EF4-FFF2-40B4-BE49-F238E27FC236}">
                <a16:creationId xmlns:a16="http://schemas.microsoft.com/office/drawing/2014/main" id="{F763BB9B-02F1-4C41-B1ED-F78A8EAEBFE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7" y="3946993"/>
            <a:ext cx="3312366" cy="2819380"/>
          </a:xfrm>
          <a:prstGeom prst="rect">
            <a:avLst/>
          </a:prstGeom>
        </p:spPr>
      </p:pic>
      <p:sp>
        <p:nvSpPr>
          <p:cNvPr id="9" name="Знак умножения 8">
            <a:hlinkClick r:id="" action="ppaction://hlinkshowjump?jump=endshow"/>
            <a:extLst>
              <a:ext uri="{FF2B5EF4-FFF2-40B4-BE49-F238E27FC236}">
                <a16:creationId xmlns:a16="http://schemas.microsoft.com/office/drawing/2014/main" id="{85622110-5C72-402B-A45F-67DF7F842C88}"/>
              </a:ext>
            </a:extLst>
          </p:cNvPr>
          <p:cNvSpPr/>
          <p:nvPr/>
        </p:nvSpPr>
        <p:spPr>
          <a:xfrm>
            <a:off x="395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4A35262-0723-486D-811B-0B39754FA913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лево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3CA4A41-5AC3-4064-A2F1-3CA7F2D2125E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5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0.02593 L -0.01042 -0.02593 C -0.00642 -0.02037 -0.00243 -0.01458 0.00191 -0.00926 C 0.0033 -0.00787 0.00521 -0.00741 0.00608 -0.00556 C 0.00729 -0.00347 0.00642 -0.00046 0.00747 0.00185 C 0.00851 0.0037 0.01042 0.00394 0.01163 0.00556 C 0.01372 0.00764 0.01528 0.01065 0.01719 0.01296 C 0.01892 0.01482 0.02101 0.01644 0.02274 0.01852 C 0.02431 0.02014 0.02517 0.02269 0.02691 0.02407 C 0.02917 0.02546 0.0316 0.02523 0.03385 0.02593 C 0.03576 0.02778 0.03767 0.02963 0.03941 0.03148 C 0.0408 0.03264 0.04236 0.03357 0.04358 0.03519 C 0.05052 0.04282 0.04462 0.03935 0.05191 0.04259 C 0.05417 0.04838 0.05538 0.05255 0.05885 0.05741 C 0.06198 0.06134 0.07014 0.06505 0.07274 0.06667 C 0.07465 0.06782 0.07639 0.06921 0.0783 0.07037 C 0.08385 0.07338 0.08299 0.07107 0.08941 0.07593 C 0.09323 0.0787 0.09948 0.0875 0.1033 0.08889 L 0.10885 0.09074 L 0.12135 0.10185 C 0.12274 0.10301 0.12431 0.10394 0.12552 0.10556 C 0.12743 0.10787 0.12917 0.11065 0.13108 0.11296 C 0.13472 0.1169 0.13889 0.11968 0.14219 0.12407 C 0.14497 0.12778 0.14722 0.13241 0.15052 0.13519 C 0.15295 0.13704 0.15521 0.13889 0.15747 0.14074 C 0.16024 0.14259 0.16319 0.14421 0.1658 0.1463 C 0.16875 0.14838 0.17135 0.15116 0.17413 0.1537 L 0.1783 0.15741 C 0.17969 0.15857 0.18125 0.15949 0.18247 0.16111 C 0.18472 0.16412 0.18681 0.16759 0.18941 0.17037 C 0.19149 0.17245 0.19427 0.17361 0.19635 0.17593 C 0.21059 0.1912 0.20052 0.18148 0.20747 0.19259 C 0.20868 0.19444 0.21059 0.19607 0.21163 0.19815 C 0.21285 0.20023 0.21302 0.20347 0.21441 0.20556 C 0.21684 0.20926 0.22222 0.21273 0.22552 0.21482 C 0.22778 0.2162 0.23021 0.2169 0.23247 0.21852 C 0.24653 0.2287 0.23524 0.22407 0.24635 0.22778 C 0.2533 0.22708 0.2625 0.23264 0.26719 0.22593 C 0.27135 0.21991 0.26563 0.20972 0.26441 0.20185 C 0.26302 0.19213 0.26215 0.18912 0.26024 0.18148 C 0.25972 0.17593 0.2592 0.17037 0.25885 0.16482 C 0.25747 0.14375 0.25747 0.14838 0.25747 0.13889 L 0.25885 0.13333 L 0.25885 0.13148 L 0.26441 0.13704 " pathEditMode="relative" ptsTypes="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4624"/>
            <a:ext cx="7560840" cy="1296144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Из какого аппарата</a:t>
            </a:r>
            <a:br>
              <a:rPr lang="ru-RU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Выдаётся нам зарплата?</a:t>
            </a:r>
            <a:endParaRPr lang="ru-RU" altLang="ru-RU" sz="36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игрушки">
            <a:extLst>
              <a:ext uri="{FF2B5EF4-FFF2-40B4-BE49-F238E27FC236}">
                <a16:creationId xmlns:a16="http://schemas.microsoft.com/office/drawing/2014/main" id="{F1780199-082E-4DF2-AA1D-D66EAF08F2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804" y="3111117"/>
            <a:ext cx="3528392" cy="3708941"/>
          </a:xfrm>
          <a:prstGeom prst="rect">
            <a:avLst/>
          </a:prstGeom>
        </p:spPr>
      </p:pic>
      <p:pic>
        <p:nvPicPr>
          <p:cNvPr id="5" name="сбербанк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1988840"/>
            <a:ext cx="1584176" cy="2816665"/>
          </a:xfrm>
          <a:prstGeom prst="rect">
            <a:avLst/>
          </a:prstGeom>
        </p:spPr>
      </p:pic>
      <p:sp>
        <p:nvSpPr>
          <p:cNvPr id="10" name="Знак умножения 9">
            <a:hlinkClick r:id="" action="ppaction://hlinkshowjump?jump=endshow"/>
            <a:extLst>
              <a:ext uri="{FF2B5EF4-FFF2-40B4-BE49-F238E27FC236}">
                <a16:creationId xmlns:a16="http://schemas.microsoft.com/office/drawing/2014/main" id="{D9C8AD5D-F149-4E72-8CDC-1630A10EE583}"/>
              </a:ext>
            </a:extLst>
          </p:cNvPr>
          <p:cNvSpPr/>
          <p:nvPr/>
        </p:nvSpPr>
        <p:spPr>
          <a:xfrm>
            <a:off x="395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E7DDF4C-E4C4-4BA9-B3BF-29DE3CD2AE72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лево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6E38F18-843F-4164-B6E3-F642ACFD1AC9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кофе">
            <a:extLst>
              <a:ext uri="{FF2B5EF4-FFF2-40B4-BE49-F238E27FC236}">
                <a16:creationId xmlns:a16="http://schemas.microsoft.com/office/drawing/2014/main" id="{FE09388C-2968-4A41-98DE-1FFEEC76E47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95" y="1880828"/>
            <a:ext cx="3098633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2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-0.03889 L -0.04167 -0.03889 L -0.05539 -0.03704 C -0.06094 -0.03634 -0.0665 -0.03588 -0.07205 -0.03495 C -0.07813 -0.0338 -0.07726 -0.03264 -0.08264 -0.03102 C -0.08525 -0.03009 -0.08785 -0.02986 -0.09028 -0.02893 C -0.09289 -0.02778 -0.09532 -0.02593 -0.09792 -0.02477 C -0.10139 -0.02338 -0.10487 -0.02222 -0.10851 -0.02083 C -0.11146 -0.01944 -0.11441 -0.01782 -0.11754 -0.01667 C -0.13438 -0.01042 -0.13178 -0.0125 -0.154 -0.01065 C -0.15539 -0.00995 -0.15695 -0.00903 -0.15851 -0.00856 C -0.16198 -0.00764 -0.1783 -0.00509 -0.18125 -0.00463 C -0.18264 -0.00393 -0.18421 -0.00301 -0.18577 -0.00255 C -0.20747 0.00255 -0.20452 0.00069 -0.22518 0.00347 C -0.22917 0.00394 -0.23316 0.00509 -0.23733 0.00556 C -0.24393 0.00625 -0.25035 0.00694 -0.25695 0.00741 C -0.27344 0.01644 -0.26181 0.01157 -0.29341 0.01157 L -0.2948 0.01157 " pathEditMode="relative" ptsTypes="AAAAAAAAAAAAAAAA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банка">
            <a:extLst>
              <a:ext uri="{FF2B5EF4-FFF2-40B4-BE49-F238E27FC236}">
                <a16:creationId xmlns:a16="http://schemas.microsoft.com/office/drawing/2014/main" id="{093B19B0-B395-4D37-A4D3-2E86BF9A04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3573016"/>
            <a:ext cx="3094856" cy="3094856"/>
          </a:xfrm>
          <a:prstGeom prst="rect">
            <a:avLst/>
          </a:prstGeom>
        </p:spPr>
      </p:pic>
      <p:pic>
        <p:nvPicPr>
          <p:cNvPr id="5" name="хрюшка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827" y="1949400"/>
            <a:ext cx="2952328" cy="3528146"/>
          </a:xfrm>
          <a:prstGeom prst="rect">
            <a:avLst/>
          </a:prstGeom>
        </p:spPr>
      </p:pic>
      <p:pic>
        <p:nvPicPr>
          <p:cNvPr id="4" name="чашка">
            <a:extLst>
              <a:ext uri="{FF2B5EF4-FFF2-40B4-BE49-F238E27FC236}">
                <a16:creationId xmlns:a16="http://schemas.microsoft.com/office/drawing/2014/main" id="{83093F63-C572-4A5F-BD42-FF6C7775554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604" y="2832608"/>
            <a:ext cx="2088232" cy="2088232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7E8DC07-3CDF-4951-B035-CEF662966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980728"/>
            <a:ext cx="8568952" cy="936104"/>
          </a:xfrm>
        </p:spPr>
        <p:txBody>
          <a:bodyPr/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Копит денежки для нас,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Собирает нам запас -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Чтоб могли на те монетки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Получить подарки детки! 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У неё на гладкой спинке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Прорезь есть по серединке.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Знак умножения 10">
            <a:hlinkClick r:id="" action="ppaction://hlinkshowjump?jump=endshow"/>
            <a:extLst>
              <a:ext uri="{FF2B5EF4-FFF2-40B4-BE49-F238E27FC236}">
                <a16:creationId xmlns:a16="http://schemas.microsoft.com/office/drawing/2014/main" id="{89FA7E06-0741-45FF-85B0-05ACF3D44017}"/>
              </a:ext>
            </a:extLst>
          </p:cNvPr>
          <p:cNvSpPr/>
          <p:nvPr/>
        </p:nvSpPr>
        <p:spPr>
          <a:xfrm>
            <a:off x="395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10332F0-BF30-46D1-A0C5-C7ED95CFC2A7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лево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DE4A188-2DE9-4AE0-B809-D14B3C731539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24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4 -0.01644 L -0.30695 0.10439 " pathEditMode="relative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99100"/>
            <a:ext cx="8424936" cy="681628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ru-RU" altLang="ru-RU" sz="3200" dirty="0">
                <a:solidFill>
                  <a:schemeClr val="accent6">
                    <a:lumMod val="75000"/>
                  </a:schemeClr>
                </a:solidFill>
              </a:rPr>
              <a:t>Коль собрался ты в Китай</a:t>
            </a:r>
            <a:br>
              <a:rPr lang="ru-RU" altLang="ru-RU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3200" dirty="0">
                <a:solidFill>
                  <a:schemeClr val="accent6">
                    <a:lumMod val="75000"/>
                  </a:schemeClr>
                </a:solidFill>
              </a:rPr>
              <a:t>Как зовут их деньги – знай!</a:t>
            </a:r>
          </a:p>
        </p:txBody>
      </p:sp>
      <p:pic>
        <p:nvPicPr>
          <p:cNvPr id="5" name="юань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763943"/>
            <a:ext cx="3672408" cy="1788511"/>
          </a:xfrm>
          <a:prstGeom prst="rect">
            <a:avLst/>
          </a:prstGeom>
        </p:spPr>
      </p:pic>
      <p:pic>
        <p:nvPicPr>
          <p:cNvPr id="4" name="марка">
            <a:extLst>
              <a:ext uri="{FF2B5EF4-FFF2-40B4-BE49-F238E27FC236}">
                <a16:creationId xmlns:a16="http://schemas.microsoft.com/office/drawing/2014/main" id="{C9C2147E-3097-491C-94DA-0327F19D2E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247" y="4023335"/>
            <a:ext cx="3971715" cy="1924206"/>
          </a:xfrm>
          <a:prstGeom prst="rect">
            <a:avLst/>
          </a:prstGeom>
        </p:spPr>
      </p:pic>
      <p:pic>
        <p:nvPicPr>
          <p:cNvPr id="7" name="фунт">
            <a:extLst>
              <a:ext uri="{FF2B5EF4-FFF2-40B4-BE49-F238E27FC236}">
                <a16:creationId xmlns:a16="http://schemas.microsoft.com/office/drawing/2014/main" id="{CF307D87-A591-495B-84B2-3A10B9444FD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020" y="4080844"/>
            <a:ext cx="3995441" cy="1894505"/>
          </a:xfrm>
          <a:prstGeom prst="rect">
            <a:avLst/>
          </a:prstGeom>
        </p:spPr>
      </p:pic>
      <p:sp>
        <p:nvSpPr>
          <p:cNvPr id="10" name="Знак умножения 9">
            <a:hlinkClick r:id="" action="ppaction://hlinkshowjump?jump=endshow"/>
            <a:extLst>
              <a:ext uri="{FF2B5EF4-FFF2-40B4-BE49-F238E27FC236}">
                <a16:creationId xmlns:a16="http://schemas.microsoft.com/office/drawing/2014/main" id="{5CD0102D-7215-466F-8D32-0BB96A2D6095}"/>
              </a:ext>
            </a:extLst>
          </p:cNvPr>
          <p:cNvSpPr/>
          <p:nvPr/>
        </p:nvSpPr>
        <p:spPr>
          <a:xfrm>
            <a:off x="395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61C851-CBE9-4DFB-83A9-9647C03CD07C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лево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D964F76-DDB3-4DD9-95E4-C3541938677F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90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2 0.00625 L 0.00712 0.00625 C 0.00869 0.01227 0.01025 0.01852 0.01181 0.02477 C 0.01233 0.02755 0.01337 0.03032 0.01337 0.0331 C 0.01337 0.06181 0.01303 0.09028 0.01181 0.11875 C 0.01146 0.125 0.00938 0.13102 0.00869 0.13727 C 0.0073 0.14699 0.0066 0.15671 0.00556 0.16644 C 0.00504 0.17616 0.00469 0.18611 0.004 0.1956 C 0.00365 0.19792 0.00261 0.19977 0.00244 0.20208 C 0.00157 0.2081 0.00139 0.21458 0.00087 0.2206 C 0.00035 0.225 -0.00034 0.22894 -0.00069 0.2331 C -0.00191 0.24282 -0.00243 0.25278 -0.00381 0.26227 C -0.00555 0.27338 -0.00538 0.26921 -0.00538 0.275 L -0.00069 0.26227 " pathEditMode="relative" ptsTypes="AAAAAAAAAAAA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убль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664175"/>
            <a:ext cx="2736304" cy="2728095"/>
          </a:xfrm>
          <a:prstGeom prst="rect">
            <a:avLst/>
          </a:prstGeom>
        </p:spPr>
      </p:pic>
      <p:pic>
        <p:nvPicPr>
          <p:cNvPr id="4" name="доллар">
            <a:extLst>
              <a:ext uri="{FF2B5EF4-FFF2-40B4-BE49-F238E27FC236}">
                <a16:creationId xmlns:a16="http://schemas.microsoft.com/office/drawing/2014/main" id="{59833C02-E384-4C4A-AE92-DE4937863D8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4725144"/>
            <a:ext cx="4536504" cy="1827677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0C32805-DE14-45B5-A0E0-277176644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908720"/>
            <a:ext cx="8496944" cy="177572"/>
          </a:xfrm>
        </p:spPr>
        <p:txBody>
          <a:bodyPr/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Говорят про меня: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Деревянный я.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Но неправда, я — железный,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Я тяжелый, полновесный!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евро">
            <a:extLst>
              <a:ext uri="{FF2B5EF4-FFF2-40B4-BE49-F238E27FC236}">
                <a16:creationId xmlns:a16="http://schemas.microsoft.com/office/drawing/2014/main" id="{4C8EE877-2AE0-4053-A799-461CE7BD668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034948"/>
            <a:ext cx="3600400" cy="1986548"/>
          </a:xfrm>
          <a:prstGeom prst="rect">
            <a:avLst/>
          </a:prstGeom>
        </p:spPr>
      </p:pic>
      <p:sp>
        <p:nvSpPr>
          <p:cNvPr id="11" name="Знак умножения 10">
            <a:hlinkClick r:id="" action="ppaction://hlinkshowjump?jump=endshow"/>
            <a:extLst>
              <a:ext uri="{FF2B5EF4-FFF2-40B4-BE49-F238E27FC236}">
                <a16:creationId xmlns:a16="http://schemas.microsoft.com/office/drawing/2014/main" id="{DB51E32A-5128-46BA-AE8C-70F5D870DD4D}"/>
              </a:ext>
            </a:extLst>
          </p:cNvPr>
          <p:cNvSpPr/>
          <p:nvPr/>
        </p:nvSpPr>
        <p:spPr>
          <a:xfrm>
            <a:off x="395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3A8D35D-ABF6-4330-A379-5EAA49AEDF8C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лево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336FAD1-6D28-4B64-88F4-8B5C2ED6E4D3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28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94 -0.01528 L -0.03594 -0.01528 C -0.0309 -0.01482 -0.02569 -0.01528 -0.02083 -0.01343 C -0.00486 -0.00741 -0.01285 -0.00788 -0.00417 0.00069 C 0.00243 0.0074 0.00365 0.00648 0.01094 0.01087 C 0.01302 0.01203 0.01493 0.01365 0.01701 0.01504 C 0.01858 0.01759 0.01962 0.02083 0.02153 0.02291 C 0.02865 0.03148 0.02934 0.03055 0.03663 0.0331 C 0.03976 0.03587 0.04236 0.03958 0.04583 0.0412 C 0.05035 0.04328 0.05538 0.04375 0.05938 0.04722 C 0.06094 0.04861 0.06233 0.05023 0.06406 0.05138 C 0.06875 0.05416 0.07413 0.05578 0.07917 0.0574 C 0.08872 0.07013 0.07795 0.0574 0.09132 0.06759 C 0.09254 0.06851 0.09306 0.0706 0.09427 0.07152 C 0.11267 0.0868 0.09635 0.0706 0.10799 0.08171 C 0.11007 0.08356 0.11163 0.08634 0.11406 0.08773 C 0.1191 0.0905 0.12951 0.09259 0.13524 0.09375 C 0.14254 0.09745 0.14965 0.10046 0.15642 0.10601 C 0.16007 0.10902 0.1632 0.11365 0.16701 0.11597 C 0.17188 0.11898 0.17726 0.1199 0.18212 0.12199 C 0.1934 0.12731 0.20504 0.13125 0.21563 0.13819 C 0.22153 0.14236 0.22899 0.14398 0.23368 0.15046 C 0.23941 0.15787 0.23629 0.15555 0.24288 0.15856 C 0.2533 0.16898 0.24427 0.16064 0.25486 0.16851 C 0.27205 0.18125 0.25399 0.16898 0.26858 0.1787 L 0.2717 0.18287 L 0.2717 0.18287 " pathEditMode="relative" ptsTypes="AAAAAAAAAAAAAAAAAAAAAAAAA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49D1BB73-E64C-44CE-ADE3-A58FEF8A95D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5880" y="2132856"/>
            <a:ext cx="7766520" cy="3600400"/>
          </a:xfrm>
        </p:spPr>
        <p:txBody>
          <a:bodyPr/>
          <a:lstStyle/>
          <a:p>
            <a:pPr algn="ctr"/>
            <a:r>
              <a:rPr lang="ru-RU" sz="13800" b="1" dirty="0">
                <a:solidFill>
                  <a:srgbClr val="FF0000"/>
                </a:solidFill>
              </a:rPr>
              <a:t>Сказки</a:t>
            </a:r>
            <a:endParaRPr lang="ru-RU" sz="13800" b="1" dirty="0"/>
          </a:p>
        </p:txBody>
      </p:sp>
      <p:sp>
        <p:nvSpPr>
          <p:cNvPr id="7" name="Знак умножения 6">
            <a:hlinkClick r:id="" action="ppaction://hlinkshowjump?jump=endshow"/>
            <a:extLst>
              <a:ext uri="{FF2B5EF4-FFF2-40B4-BE49-F238E27FC236}">
                <a16:creationId xmlns:a16="http://schemas.microsoft.com/office/drawing/2014/main" id="{988DA206-1E96-44CC-983B-E60B8ECBF61F}"/>
              </a:ext>
            </a:extLst>
          </p:cNvPr>
          <p:cNvSpPr/>
          <p:nvPr/>
        </p:nvSpPr>
        <p:spPr>
          <a:xfrm>
            <a:off x="395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FB6B892-6910-47C6-8A32-19023FE64163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лево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56B02B2-7993-4ACB-9E13-74081681B0AD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84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06A7A-0283-49A9-A7AD-B7EB8AD68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87132"/>
            <a:ext cx="7632848" cy="681628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В какой сказке жадность</a:t>
            </a:r>
            <a:br>
              <a:rPr lang="ru-RU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 оставила медвежат </a:t>
            </a:r>
            <a:br>
              <a:rPr lang="ru-RU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без обеда?</a:t>
            </a:r>
          </a:p>
        </p:txBody>
      </p:sp>
      <p:pic>
        <p:nvPicPr>
          <p:cNvPr id="4" name="они">
            <a:extLst>
              <a:ext uri="{FF2B5EF4-FFF2-40B4-BE49-F238E27FC236}">
                <a16:creationId xmlns:a16="http://schemas.microsoft.com/office/drawing/2014/main" id="{6D665C98-1675-45A7-A3C6-2E4C303212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728192"/>
            <a:ext cx="2637693" cy="3429000"/>
          </a:xfrm>
          <a:prstGeom prst="rect">
            <a:avLst/>
          </a:prstGeom>
        </p:spPr>
      </p:pic>
      <p:pic>
        <p:nvPicPr>
          <p:cNvPr id="6" name="три">
            <a:extLst>
              <a:ext uri="{FF2B5EF4-FFF2-40B4-BE49-F238E27FC236}">
                <a16:creationId xmlns:a16="http://schemas.microsoft.com/office/drawing/2014/main" id="{330AEB6A-E226-415C-9DC4-14C5EA9E68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787" y="1728192"/>
            <a:ext cx="2637693" cy="3631935"/>
          </a:xfrm>
          <a:prstGeom prst="rect">
            <a:avLst/>
          </a:prstGeom>
        </p:spPr>
      </p:pic>
      <p:pic>
        <p:nvPicPr>
          <p:cNvPr id="8" name="лиса">
            <a:extLst>
              <a:ext uri="{FF2B5EF4-FFF2-40B4-BE49-F238E27FC236}">
                <a16:creationId xmlns:a16="http://schemas.microsoft.com/office/drawing/2014/main" id="{DBEDF9EE-1225-4FAD-9904-7558B2002E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153" y="2996952"/>
            <a:ext cx="2637693" cy="3643770"/>
          </a:xfrm>
          <a:prstGeom prst="rect">
            <a:avLst/>
          </a:prstGeom>
        </p:spPr>
      </p:pic>
      <p:sp>
        <p:nvSpPr>
          <p:cNvPr id="11" name="Знак умножения 10">
            <a:hlinkClick r:id="" action="ppaction://hlinkshowjump?jump=endshow"/>
            <a:extLst>
              <a:ext uri="{FF2B5EF4-FFF2-40B4-BE49-F238E27FC236}">
                <a16:creationId xmlns:a16="http://schemas.microsoft.com/office/drawing/2014/main" id="{6BB63016-EF97-4F5B-A69A-F00FEF3AE5BC}"/>
              </a:ext>
            </a:extLst>
          </p:cNvPr>
          <p:cNvSpPr/>
          <p:nvPr/>
        </p:nvSpPr>
        <p:spPr>
          <a:xfrm>
            <a:off x="395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36F10EB-514E-47F8-926C-614AF515A4FC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лево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D3882F5-C81C-4098-B428-FD5EEBC76A4C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561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9 -0.00926 L 0.02379 -0.00926 C 0.02778 -0.00671 0.03195 -0.00416 0.03577 -0.00139 C 0.03906 0.00116 0.04132 0.00602 0.04497 0.00672 L 0.05399 0.0088 C 0.05608 0.01019 0.05799 0.01158 0.06007 0.01297 C 0.06146 0.01366 0.0632 0.01389 0.06458 0.01482 C 0.06632 0.01598 0.06736 0.01806 0.0691 0.01898 C 0.07205 0.02014 0.07518 0.02037 0.0783 0.02107 C 0.08229 0.02431 0.08577 0.02986 0.09045 0.03102 C 0.09948 0.03357 0.09549 0.03195 0.10243 0.03519 C 0.11059 0.04236 0.10764 0.04051 0.12222 0.04514 C 0.12969 0.04769 0.14497 0.05139 0.14497 0.05139 C 0.14861 0.05371 0.15156 0.05625 0.15556 0.05741 C 0.15851 0.05834 0.16163 0.0588 0.16458 0.05949 C 0.16927 0.06366 0.17639 0.07014 0.18125 0.07153 L 0.18889 0.07361 C 0.22361 0.09213 0.17604 0.06806 0.2783 0.08172 C 0.28195 0.08218 0.28733 0.08982 0.28733 0.08982 C 0.28837 0.09167 0.28976 0.09352 0.29045 0.09584 C 0.29219 0.10162 0.29219 0.1088 0.29497 0.11389 C 0.29618 0.11621 0.29896 0.11528 0.30104 0.11598 C 0.31129 0.12963 0.30347 0.12199 0.32986 0.12199 L 0.32986 0.12199 " pathEditMode="relative" ptsTypes="AAAAAAAAAAAAAAAAAAAAAA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6408712" cy="360040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Герой какой сказки закопал 5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золотых монет на Поле Чудес в 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Стране Дураков, чтобы вырастить  золотое дерево. Как его зовут? </a:t>
            </a:r>
            <a:endParaRPr lang="ru-RU" altLang="ru-RU" sz="2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Буратино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685" y="2118217"/>
            <a:ext cx="1859725" cy="2942602"/>
          </a:xfrm>
          <a:prstGeom prst="rect">
            <a:avLst/>
          </a:prstGeom>
        </p:spPr>
      </p:pic>
      <p:pic>
        <p:nvPicPr>
          <p:cNvPr id="4" name="Чипполино">
            <a:extLst>
              <a:ext uri="{FF2B5EF4-FFF2-40B4-BE49-F238E27FC236}">
                <a16:creationId xmlns:a16="http://schemas.microsoft.com/office/drawing/2014/main" id="{4782CECB-76EF-4E10-B74F-F93EA371E7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2136802"/>
            <a:ext cx="1859725" cy="3181820"/>
          </a:xfrm>
          <a:prstGeom prst="rect">
            <a:avLst/>
          </a:prstGeom>
        </p:spPr>
      </p:pic>
      <p:pic>
        <p:nvPicPr>
          <p:cNvPr id="7" name="Кот">
            <a:extLst>
              <a:ext uri="{FF2B5EF4-FFF2-40B4-BE49-F238E27FC236}">
                <a16:creationId xmlns:a16="http://schemas.microsoft.com/office/drawing/2014/main" id="{4A8FBF29-DF98-4330-9A2C-AE48AB06C3F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5765" y="3325053"/>
            <a:ext cx="2520280" cy="3566514"/>
          </a:xfrm>
          <a:prstGeom prst="rect">
            <a:avLst/>
          </a:prstGeom>
        </p:spPr>
      </p:pic>
      <p:sp>
        <p:nvSpPr>
          <p:cNvPr id="11" name="Знак умножения 10">
            <a:hlinkClick r:id="" action="ppaction://hlinkshowjump?jump=endshow"/>
            <a:extLst>
              <a:ext uri="{FF2B5EF4-FFF2-40B4-BE49-F238E27FC236}">
                <a16:creationId xmlns:a16="http://schemas.microsoft.com/office/drawing/2014/main" id="{B0B0D543-A369-40FC-9AF5-45D19C7A2865}"/>
              </a:ext>
            </a:extLst>
          </p:cNvPr>
          <p:cNvSpPr/>
          <p:nvPr/>
        </p:nvSpPr>
        <p:spPr>
          <a:xfrm>
            <a:off x="395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5AA409D-7642-476F-99B0-44F13CCEA947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лево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B47B41E-81FD-47E7-9077-5198EEBAA6EA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01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3 0.00185 L 0.02483 0.00185 C 0.03073 0.0044 0.03837 0.0037 0.04289 0.00972 C 0.05278 0.02315 0.0415 0.00926 0.05348 0.01991 C 0.05625 0.02222 0.05868 0.02523 0.06111 0.02801 C 0.06216 0.02917 0.06302 0.03102 0.06407 0.03194 C 0.06598 0.0338 0.06823 0.03449 0.07014 0.03611 C 0.0724 0.03796 0.07414 0.04028 0.07622 0.04213 C 0.07778 0.04352 0.07934 0.04491 0.08073 0.0463 C 0.09566 0.07268 0.07657 0.04051 0.08993 0.05833 C 0.09115 0.05995 0.09184 0.0625 0.09289 0.06435 C 0.09896 0.07407 0.09549 0.06736 0.10209 0.07454 C 0.10365 0.07639 0.10469 0.07917 0.1066 0.08056 C 0.10938 0.08264 0.11285 0.08264 0.11563 0.08449 C 0.11962 0.08727 0.12327 0.0919 0.12778 0.09259 C 0.15903 0.09815 0.14289 0.09606 0.17622 0.09884 L 0.22934 0.09676 L 0.2915 0.09468 C 0.29601 0.09444 0.30052 0.09375 0.30504 0.09259 C 0.30712 0.09213 0.30104 0.09259 0.29896 0.09259 L 0.29896 0.09259 " pathEditMode="relative" ptsTypes="AAAAAAAAAAAAAAAAAAA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7056784" cy="1008112"/>
          </a:xfrm>
        </p:spPr>
        <p:txBody>
          <a:bodyPr/>
          <a:lstStyle/>
          <a:p>
            <a:pPr algn="r"/>
            <a:r>
              <a:rPr lang="ru-RU" altLang="ru-RU" dirty="0"/>
              <a:t/>
            </a:r>
            <a:br>
              <a:rPr lang="ru-RU" altLang="ru-RU" dirty="0"/>
            </a:br>
            <a:r>
              <a:rPr lang="ru-RU" sz="2000" i="1" dirty="0">
                <a:solidFill>
                  <a:schemeClr val="tx2">
                    <a:lumMod val="50000"/>
                  </a:schemeClr>
                </a:solidFill>
              </a:rPr>
              <a:t>Нажить много денег — храбрость;</a:t>
            </a:r>
            <a:br>
              <a:rPr lang="ru-RU" sz="2000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i="1" dirty="0">
                <a:solidFill>
                  <a:schemeClr val="tx2">
                    <a:lumMod val="50000"/>
                  </a:schemeClr>
                </a:solidFill>
              </a:rPr>
              <a:t> сохранить их — мудрость,</a:t>
            </a:r>
            <a:br>
              <a:rPr lang="ru-RU" sz="2000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i="1" dirty="0">
                <a:solidFill>
                  <a:schemeClr val="tx2">
                    <a:lumMod val="50000"/>
                  </a:schemeClr>
                </a:solidFill>
              </a:rPr>
              <a:t> а умело расходовать их — искусство. </a:t>
            </a:r>
            <a:endParaRPr lang="ko-KR" altLang="en-US" sz="20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Знак умножения 4">
            <a:hlinkClick r:id="" action="ppaction://hlinkshowjump?jump=endshow"/>
            <a:extLst>
              <a:ext uri="{FF2B5EF4-FFF2-40B4-BE49-F238E27FC236}">
                <a16:creationId xmlns:a16="http://schemas.microsoft.com/office/drawing/2014/main" id="{4C3D8743-B2B4-4F7B-B1B5-AF52464C7A02}"/>
              </a:ext>
            </a:extLst>
          </p:cNvPr>
          <p:cNvSpPr/>
          <p:nvPr/>
        </p:nvSpPr>
        <p:spPr>
          <a:xfrm>
            <a:off x="395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FE341F8-37FE-4FB1-8701-7599E5269825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лево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390DE47-9F75-42B1-9B62-3481A4884AEC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7EE956-254B-43A5-A55D-B2E1D85E72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896" y="2192325"/>
            <a:ext cx="6876256" cy="398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озленок">
            <a:extLst>
              <a:ext uri="{FF2B5EF4-FFF2-40B4-BE49-F238E27FC236}">
                <a16:creationId xmlns:a16="http://schemas.microsoft.com/office/drawing/2014/main" id="{3B78A5B2-4C45-4A31-A876-43382B80CF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2989" y="4590393"/>
            <a:ext cx="3853227" cy="21655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0030"/>
            <a:ext cx="8352928" cy="1651036"/>
          </a:xfrm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Назовите сказку о волшебном олене,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у которого было  особенное копытце 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с помощью которого можно  добывать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драгоценные камни</a:t>
            </a:r>
            <a:endParaRPr lang="ru-RU" altLang="ru-RU" sz="24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Олень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2386842"/>
            <a:ext cx="2954950" cy="2216213"/>
          </a:xfrm>
          <a:prstGeom prst="rect">
            <a:avLst/>
          </a:prstGeom>
        </p:spPr>
      </p:pic>
      <p:pic>
        <p:nvPicPr>
          <p:cNvPr id="4" name="Коза">
            <a:extLst>
              <a:ext uri="{FF2B5EF4-FFF2-40B4-BE49-F238E27FC236}">
                <a16:creationId xmlns:a16="http://schemas.microsoft.com/office/drawing/2014/main" id="{6A275A1D-761B-4ACD-855D-62B9593925D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228142"/>
            <a:ext cx="2239946" cy="2627503"/>
          </a:xfrm>
          <a:prstGeom prst="rect">
            <a:avLst/>
          </a:prstGeom>
        </p:spPr>
      </p:pic>
      <p:sp>
        <p:nvSpPr>
          <p:cNvPr id="10" name="Знак умножения 9">
            <a:hlinkClick r:id="" action="ppaction://hlinkshowjump?jump=endshow"/>
            <a:extLst>
              <a:ext uri="{FF2B5EF4-FFF2-40B4-BE49-F238E27FC236}">
                <a16:creationId xmlns:a16="http://schemas.microsoft.com/office/drawing/2014/main" id="{E54BBAB6-8676-4A9A-A180-9D1B202A45F6}"/>
              </a:ext>
            </a:extLst>
          </p:cNvPr>
          <p:cNvSpPr/>
          <p:nvPr/>
        </p:nvSpPr>
        <p:spPr>
          <a:xfrm>
            <a:off x="395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933F54-9977-48D8-AF08-B78AE258091C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лево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5416FBA-AD50-411B-8899-54F0AA91895A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97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20717 L 0.00938 -0.20694 C 0.00504 -0.20463 0.00087 -0.20185 -0.0033 -0.19907 C -0.0059 -0.19699 -0.00833 -0.19444 -0.01093 -0.19259 C -0.01406 -0.19097 -0.01736 -0.19028 -0.02031 -0.18842 C -0.02205 -0.1875 -0.02343 -0.18541 -0.02517 -0.18426 C -0.03802 -0.17569 -0.02812 -0.18356 -0.03767 -0.17824 C -0.05677 -0.16713 -0.03281 -0.18032 -0.04843 -0.16991 C -0.05 -0.16875 -0.05173 -0.16875 -0.0533 -0.16759 C -0.05486 -0.16666 -0.05625 -0.16481 -0.05781 -0.16342 C -0.06041 -0.16134 -0.06337 -0.15972 -0.0658 -0.15741 C -0.06753 -0.15555 -0.06857 -0.15254 -0.07031 -0.15092 C -0.07413 -0.14791 -0.08559 -0.14398 -0.08906 -0.14259 C -0.09184 -0.14074 -0.09427 -0.13842 -0.09705 -0.13657 C -0.1 -0.13426 -0.10347 -0.1331 -0.10642 -0.13009 C -0.10781 -0.1287 -0.10798 -0.12546 -0.10955 -0.12407 C -0.13611 -0.10023 -0.10712 -0.13241 -0.1283 -0.11157 C -0.14757 -0.09213 -0.11614 -0.11944 -0.13906 -0.09907 C -0.14323 -0.09537 -0.14774 -0.09236 -0.15156 -0.08842 C -0.15364 -0.08657 -0.15555 -0.08403 -0.15781 -0.08241 C -0.15937 -0.08125 -0.16111 -0.08125 -0.16267 -0.08009 C -0.1658 -0.07778 -0.16857 -0.07407 -0.17205 -0.07176 C -0.17621 -0.06898 -0.1809 -0.06736 -0.18455 -0.06342 C -0.19357 -0.05393 -0.18906 -0.05671 -0.19705 -0.05324 C -0.20868 -0.04282 -0.19427 -0.05602 -0.20642 -0.04259 C -0.20781 -0.0412 -0.20955 -0.03981 -0.21093 -0.03842 C -0.21823 -0.02384 -0.21406 -0.0287 -0.22205 -0.02176 C -0.22309 -0.01991 -0.22378 -0.01736 -0.22517 -0.01574 C -0.22639 -0.01389 -0.22847 -0.01342 -0.22968 -0.01157 C -0.24028 0.0044 -0.23073 -0.00069 -0.24218 0.00324 C -0.24531 0.00926 -0.24566 0.01065 -0.25017 0.01574 C -0.25156 0.01713 -0.2533 0.01806 -0.25468 0.01991 C -0.25694 0.02246 -0.25885 0.02547 -0.26093 0.02824 C -0.26302 0.03033 -0.26493 0.03287 -0.26718 0.03426 C -0.27014 0.03634 -0.27656 0.03843 -0.27656 0.03866 C -0.27968 0.04121 -0.28246 0.0456 -0.28593 0.04676 L -0.29218 0.04908 L -0.29531 0.04908 " pathEditMode="relative" rAng="0" ptsTypes="AAAAAAAAAAAAAAAAAAAAAAAAAAAAAAAAAAAA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3" y="128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6984776" cy="1044115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В какой сказке на трех сундуках 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с медными, серебряными и золотыми 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монетами сидели  собаки. </a:t>
            </a:r>
            <a:r>
              <a:rPr lang="ru-RU" altLang="ru-RU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altLang="ru-RU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ru-RU" dirty="0"/>
          </a:p>
        </p:txBody>
      </p:sp>
      <p:pic>
        <p:nvPicPr>
          <p:cNvPr id="5" name="Огниво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340768"/>
            <a:ext cx="3888433" cy="2916325"/>
          </a:xfrm>
          <a:prstGeom prst="rect">
            <a:avLst/>
          </a:prstGeom>
        </p:spPr>
      </p:pic>
      <p:pic>
        <p:nvPicPr>
          <p:cNvPr id="4" name="Волк">
            <a:extLst>
              <a:ext uri="{FF2B5EF4-FFF2-40B4-BE49-F238E27FC236}">
                <a16:creationId xmlns:a16="http://schemas.microsoft.com/office/drawing/2014/main" id="{0D897944-D956-47B4-A4FA-AF6EAF2E99E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340768"/>
            <a:ext cx="3133354" cy="2880320"/>
          </a:xfrm>
          <a:prstGeom prst="rect">
            <a:avLst/>
          </a:prstGeom>
        </p:spPr>
      </p:pic>
      <p:pic>
        <p:nvPicPr>
          <p:cNvPr id="7" name="Репка">
            <a:extLst>
              <a:ext uri="{FF2B5EF4-FFF2-40B4-BE49-F238E27FC236}">
                <a16:creationId xmlns:a16="http://schemas.microsoft.com/office/drawing/2014/main" id="{8D42B1E7-FE00-4B3B-850C-5005F56D2ED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9778" y="4400376"/>
            <a:ext cx="3984444" cy="2365997"/>
          </a:xfrm>
          <a:prstGeom prst="rect">
            <a:avLst/>
          </a:prstGeom>
        </p:spPr>
      </p:pic>
      <p:sp>
        <p:nvSpPr>
          <p:cNvPr id="10" name="Знак умножения 9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FB9A000-3F43-4939-919B-243EADC780B1}"/>
              </a:ext>
            </a:extLst>
          </p:cNvPr>
          <p:cNvSpPr/>
          <p:nvPr/>
        </p:nvSpPr>
        <p:spPr>
          <a:xfrm>
            <a:off x="395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D924C16-7B2F-47A4-976B-0EAB8D3CFDDB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лево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CFCFAEB-058E-4C96-9A58-F39BCB615CC2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40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-0.11666 L 0.27569 0.137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127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фета">
            <a:extLst>
              <a:ext uri="{FF2B5EF4-FFF2-40B4-BE49-F238E27FC236}">
                <a16:creationId xmlns:a16="http://schemas.microsoft.com/office/drawing/2014/main" id="{51AF2286-BA93-43AA-944D-611A9030AF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4243294"/>
            <a:ext cx="4392488" cy="23309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25016"/>
            <a:ext cx="7051011" cy="1103784"/>
          </a:xfrm>
        </p:spPr>
        <p:txBody>
          <a:bodyPr/>
          <a:lstStyle/>
          <a:p>
            <a:pPr algn="ctr"/>
            <a:r>
              <a:rPr lang="ru-RU" altLang="ru-RU" sz="3200" dirty="0">
                <a:solidFill>
                  <a:schemeClr val="accent6">
                    <a:lumMod val="75000"/>
                  </a:schemeClr>
                </a:solidFill>
              </a:rPr>
              <a:t>Что нашла Муха, </a:t>
            </a:r>
            <a:br>
              <a:rPr lang="ru-RU" altLang="ru-RU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3200" dirty="0">
                <a:solidFill>
                  <a:schemeClr val="accent6">
                    <a:lumMod val="75000"/>
                  </a:schemeClr>
                </a:solidFill>
              </a:rPr>
              <a:t>когда пошла по полю  </a:t>
            </a:r>
            <a:br>
              <a:rPr lang="ru-RU" altLang="ru-RU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3200" dirty="0">
                <a:solidFill>
                  <a:schemeClr val="accent6">
                    <a:lumMod val="75000"/>
                  </a:schemeClr>
                </a:solidFill>
              </a:rPr>
              <a:t>в сказке «Муха-Цокотуха»?</a:t>
            </a:r>
            <a:r>
              <a:rPr lang="ru-RU" altLang="ru-RU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altLang="ru-RU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Туфли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579569"/>
            <a:ext cx="3024336" cy="3024336"/>
          </a:xfrm>
          <a:prstGeom prst="rect">
            <a:avLst/>
          </a:prstGeom>
        </p:spPr>
      </p:pic>
      <p:pic>
        <p:nvPicPr>
          <p:cNvPr id="9" name="Копейка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782" y="2147063"/>
            <a:ext cx="1889348" cy="1889348"/>
          </a:xfrm>
          <a:prstGeom prst="rect">
            <a:avLst/>
          </a:prstGeom>
        </p:spPr>
      </p:pic>
      <p:sp>
        <p:nvSpPr>
          <p:cNvPr id="11" name="Знак умножения 10">
            <a:hlinkClick r:id="" action="ppaction://hlinkshowjump?jump=endshow"/>
            <a:extLst>
              <a:ext uri="{FF2B5EF4-FFF2-40B4-BE49-F238E27FC236}">
                <a16:creationId xmlns:a16="http://schemas.microsoft.com/office/drawing/2014/main" id="{7E013A32-5988-47FF-BCB3-8B2286C30A95}"/>
              </a:ext>
            </a:extLst>
          </p:cNvPr>
          <p:cNvSpPr/>
          <p:nvPr/>
        </p:nvSpPr>
        <p:spPr>
          <a:xfrm>
            <a:off x="395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D7CF639-1399-4F1C-9858-B5488C5E8F5B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лево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B9C3B40-79D4-4E20-ADDF-201F25641DE6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1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55 -0.0405 L -0.29514 0.09468 " pathEditMode="relative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A0A20-F4EF-4751-8FE2-64D91C518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>
                <a:solidFill>
                  <a:schemeClr val="accent6">
                    <a:lumMod val="75000"/>
                  </a:schemeClr>
                </a:solidFill>
              </a:rPr>
              <a:t>Цель и задачи игры:</a:t>
            </a:r>
            <a:br>
              <a:rPr lang="ru-RU" altLang="ru-RU" dirty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4C6D159-BCE0-4DC5-B819-71CE98D9914A}"/>
              </a:ext>
            </a:extLst>
          </p:cNvPr>
          <p:cNvSpPr/>
          <p:nvPr/>
        </p:nvSpPr>
        <p:spPr>
          <a:xfrm>
            <a:off x="216024" y="2060848"/>
            <a:ext cx="88924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задачи: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познакомить с сущностью основных </a:t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финансово-экономических категорий. Закрепить ранее полученные</a:t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знания по вопросам финансовой грамотности и экономике</a:t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Развивающие задачи: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развивать познавательный интерес детей к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вопросам финансовой грамотности и применению этих знаний на 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практике. Словесно-логическое мышление, умение классифицировать, 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сравнивать, обобщать, устанавливать причинно-следственные и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логические связи. Развивать зрительное восприятие.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Воспитательные задачи: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воспитывать внимательность, умение точно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следовать инструкции при работе с ИКТ.  коммуникативные навыки при работе в командах.</a:t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78CC23-F498-4AF2-AC94-562542B68492}"/>
              </a:ext>
            </a:extLst>
          </p:cNvPr>
          <p:cNvSpPr/>
          <p:nvPr/>
        </p:nvSpPr>
        <p:spPr>
          <a:xfrm>
            <a:off x="467544" y="836712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результате игровой деятельности формировать у детей положительное отношение к финансовой</a:t>
            </a:r>
          </a:p>
          <a:p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грамотности, интерес к экономике;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нак умножения 9">
            <a:hlinkClick r:id="" action="ppaction://hlinkshowjump?jump=endshow"/>
            <a:extLst>
              <a:ext uri="{FF2B5EF4-FFF2-40B4-BE49-F238E27FC236}">
                <a16:creationId xmlns:a16="http://schemas.microsoft.com/office/drawing/2014/main" id="{721A80FA-4B4F-48E2-99A4-01E4D13AD42F}"/>
              </a:ext>
            </a:extLst>
          </p:cNvPr>
          <p:cNvSpPr/>
          <p:nvPr/>
        </p:nvSpPr>
        <p:spPr>
          <a:xfrm>
            <a:off x="395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33D74FE-B9E8-42E7-A62E-0F4ACCC098C1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лево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BD1F154-A3A3-4810-BC8A-A022BAECBCCA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60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16778"/>
            <a:ext cx="8892480" cy="106951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Правила игры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107504" y="1086293"/>
            <a:ext cx="8784976" cy="5104016"/>
          </a:xfrm>
        </p:spPr>
        <p:txBody>
          <a:bodyPr/>
          <a:lstStyle/>
          <a:p>
            <a:r>
              <a:rPr lang="ru-RU" altLang="ru-RU" sz="2000" b="1" dirty="0">
                <a:solidFill>
                  <a:srgbClr val="002060"/>
                </a:solidFill>
              </a:rPr>
              <a:t>Форма проведения: </a:t>
            </a:r>
            <a:r>
              <a:rPr lang="ru-RU" altLang="ru-RU" sz="2000" dirty="0">
                <a:solidFill>
                  <a:srgbClr val="002060"/>
                </a:solidFill>
              </a:rPr>
              <a:t>Занятие-игра.</a:t>
            </a:r>
          </a:p>
          <a:p>
            <a:r>
              <a:rPr lang="ru-RU" altLang="ru-RU" sz="2000" b="1" dirty="0">
                <a:solidFill>
                  <a:srgbClr val="002060"/>
                </a:solidFill>
              </a:rPr>
              <a:t>Участники: </a:t>
            </a:r>
            <a:r>
              <a:rPr lang="ru-RU" altLang="ru-RU" sz="2000" dirty="0">
                <a:solidFill>
                  <a:srgbClr val="002060"/>
                </a:solidFill>
              </a:rPr>
              <a:t>Ведущий, дети старшей, подготовительной группы.</a:t>
            </a:r>
          </a:p>
          <a:p>
            <a:r>
              <a:rPr lang="ru-RU" altLang="ru-RU" sz="2000" b="1" dirty="0">
                <a:solidFill>
                  <a:srgbClr val="002060"/>
                </a:solidFill>
              </a:rPr>
              <a:t>Форма проведения: </a:t>
            </a:r>
            <a:r>
              <a:rPr lang="ru-RU" altLang="ru-RU" sz="2000" dirty="0">
                <a:solidFill>
                  <a:srgbClr val="002060"/>
                </a:solidFill>
              </a:rPr>
              <a:t>групповая или индивидуальная.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В игре могут принимать участие 2 команды,  один или несколько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 участников. Ведущий зачитывает вопросы, команды или участники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 (участник) поочередно отвечают.</a:t>
            </a:r>
          </a:p>
          <a:p>
            <a:pPr algn="just">
              <a:defRPr/>
            </a:pPr>
            <a:r>
              <a:rPr lang="ru-RU" sz="2000" dirty="0">
                <a:solidFill>
                  <a:srgbClr val="002060"/>
                </a:solidFill>
              </a:rPr>
              <a:t> В разделе загадки для проверки ответа необходимо кликнуть на знак вопроса.</a:t>
            </a:r>
          </a:p>
          <a:p>
            <a:pPr algn="just">
              <a:defRPr/>
            </a:pPr>
            <a:r>
              <a:rPr lang="ru-RU" sz="2000" dirty="0">
                <a:solidFill>
                  <a:srgbClr val="002060"/>
                </a:solidFill>
              </a:rPr>
              <a:t>В других разделах выбрать картинку с правильным ответом, при </a:t>
            </a:r>
          </a:p>
          <a:p>
            <a:pPr algn="just">
              <a:defRPr/>
            </a:pPr>
            <a:r>
              <a:rPr lang="ru-RU" sz="2000" dirty="0">
                <a:solidFill>
                  <a:srgbClr val="002060"/>
                </a:solidFill>
              </a:rPr>
              <a:t>ошибке картинка качнется, правильный ответ приведет к увеличению</a:t>
            </a:r>
          </a:p>
          <a:p>
            <a:pPr algn="just">
              <a:defRPr/>
            </a:pPr>
            <a:r>
              <a:rPr lang="ru-RU" sz="2000" dirty="0">
                <a:solidFill>
                  <a:srgbClr val="002060"/>
                </a:solidFill>
              </a:rPr>
              <a:t> картинки.</a:t>
            </a:r>
          </a:p>
          <a:p>
            <a:pPr algn="just">
              <a:defRPr/>
            </a:pPr>
            <a:r>
              <a:rPr lang="ru-RU" sz="2000" dirty="0">
                <a:solidFill>
                  <a:srgbClr val="002060"/>
                </a:solidFill>
              </a:rPr>
              <a:t>Переход к следующему заданию осуществляется по стрелочке.. </a:t>
            </a:r>
          </a:p>
          <a:p>
            <a:pPr algn="just">
              <a:defRPr/>
            </a:pPr>
            <a:r>
              <a:rPr lang="ru-RU" sz="2000" dirty="0">
                <a:solidFill>
                  <a:srgbClr val="002060"/>
                </a:solidFill>
              </a:rPr>
              <a:t>Выигрывает команда, набравшая наибольшее количество баллов за правильные ответы.</a:t>
            </a:r>
          </a:p>
          <a:p>
            <a:pPr algn="just">
              <a:defRPr/>
            </a:pPr>
            <a:endParaRPr lang="ru-RU" sz="20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8" name="Знак умножения 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35193AF5-F7A8-47A2-B0F3-DDFA85C3FF8F}"/>
              </a:ext>
            </a:extLst>
          </p:cNvPr>
          <p:cNvSpPr/>
          <p:nvPr/>
        </p:nvSpPr>
        <p:spPr>
          <a:xfrm>
            <a:off x="395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FB874BA-DBBC-4BA5-9D42-6DBF0190C1F7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лево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13AE502-EAB4-4A4B-99F3-ADC856387035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4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08A33A2-1A84-4CF9-B04A-44C9DE42E1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271" y="111930"/>
            <a:ext cx="4531458" cy="3858162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49D1BB73-E64C-44CE-ADE3-A58FEF8A95D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3568" y="3501008"/>
            <a:ext cx="7766520" cy="3600400"/>
          </a:xfrm>
        </p:spPr>
        <p:txBody>
          <a:bodyPr/>
          <a:lstStyle/>
          <a:p>
            <a:pPr algn="ctr"/>
            <a:r>
              <a:rPr lang="ru-RU" sz="13800" b="1" dirty="0">
                <a:solidFill>
                  <a:srgbClr val="FF0000"/>
                </a:solidFill>
              </a:rPr>
              <a:t>Загадки</a:t>
            </a:r>
            <a:endParaRPr lang="ru-RU" sz="13800" b="1" dirty="0"/>
          </a:p>
        </p:txBody>
      </p:sp>
      <p:sp>
        <p:nvSpPr>
          <p:cNvPr id="7" name="Знак умножения 6">
            <a:hlinkClick r:id="" action="ppaction://hlinkshowjump?jump=endshow"/>
            <a:extLst>
              <a:ext uri="{FF2B5EF4-FFF2-40B4-BE49-F238E27FC236}">
                <a16:creationId xmlns:a16="http://schemas.microsoft.com/office/drawing/2014/main" id="{F665E872-3B07-478A-91BC-45EDE115571B}"/>
              </a:ext>
            </a:extLst>
          </p:cNvPr>
          <p:cNvSpPr/>
          <p:nvPr/>
        </p:nvSpPr>
        <p:spPr>
          <a:xfrm>
            <a:off x="395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9F948D8-9E5D-4DCC-977A-3335732F4A9E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лево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891BB42-961B-417B-A338-690C9697B218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53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еклама">
            <a:extLst>
              <a:ext uri="{FF2B5EF4-FFF2-40B4-BE49-F238E27FC236}">
                <a16:creationId xmlns:a16="http://schemas.microsoft.com/office/drawing/2014/main" id="{E340D29F-6490-41D3-B2C6-9B0350442F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3068960"/>
            <a:ext cx="5292080" cy="35280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5760640" cy="2808312"/>
          </a:xfrm>
        </p:spPr>
        <p:txBody>
          <a:bodyPr/>
          <a:lstStyle/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Эта резвая купчиха 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Поступает очень лихо! 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В телевизор залезает 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И товары предлагает: 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От компьютеров до хлама. 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Имя у нее …</a:t>
            </a:r>
            <a:r>
              <a:rPr lang="ru-RU" altLang="ru-RU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</a:t>
            </a:r>
            <a:br>
              <a:rPr lang="ru-RU" altLang="ru-RU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ru-RU" sz="2800" dirty="0"/>
          </a:p>
        </p:txBody>
      </p:sp>
      <p:sp>
        <p:nvSpPr>
          <p:cNvPr id="8" name="Знак умножения 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854C56CD-3CC2-438A-82F3-E7C9A790DA1A}"/>
              </a:ext>
            </a:extLst>
          </p:cNvPr>
          <p:cNvSpPr/>
          <p:nvPr/>
        </p:nvSpPr>
        <p:spPr>
          <a:xfrm>
            <a:off x="395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D176772-8A58-4BE4-B7DA-AF14D8373801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лево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27F977F-F340-4DBD-A649-E5A486603D19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Знак вопроса">
            <a:extLst>
              <a:ext uri="{FF2B5EF4-FFF2-40B4-BE49-F238E27FC236}">
                <a16:creationId xmlns:a16="http://schemas.microsoft.com/office/drawing/2014/main" id="{9DFE0F82-3C10-4DFA-90B6-9F16595E83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9704" y="2958067"/>
            <a:ext cx="4272536" cy="363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7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8152" y="227092"/>
            <a:ext cx="8892480" cy="753636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На товаре быть должна</a:t>
            </a:r>
            <a:br>
              <a:rPr lang="ru-RU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Обязательной ..</a:t>
            </a:r>
            <a:endParaRPr lang="ru-RU" alt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Чек">
            <a:extLst>
              <a:ext uri="{FF2B5EF4-FFF2-40B4-BE49-F238E27FC236}">
                <a16:creationId xmlns:a16="http://schemas.microsoft.com/office/drawing/2014/main" id="{5B2AD8B3-BDDF-4D40-AB73-118C9245B4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939144"/>
            <a:ext cx="4918856" cy="4918856"/>
          </a:xfrm>
          <a:prstGeom prst="rect">
            <a:avLst/>
          </a:prstGeom>
        </p:spPr>
      </p:pic>
      <p:sp>
        <p:nvSpPr>
          <p:cNvPr id="7" name="Знак умножения 6">
            <a:hlinkClick r:id="" action="ppaction://hlinkshowjump?jump=endshow"/>
            <a:extLst>
              <a:ext uri="{FF2B5EF4-FFF2-40B4-BE49-F238E27FC236}">
                <a16:creationId xmlns:a16="http://schemas.microsoft.com/office/drawing/2014/main" id="{6DE6F914-49DB-4C9E-9B79-8EA8C3A7C8DB}"/>
              </a:ext>
            </a:extLst>
          </p:cNvPr>
          <p:cNvSpPr/>
          <p:nvPr/>
        </p:nvSpPr>
        <p:spPr>
          <a:xfrm>
            <a:off x="395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CAFD3B1-80E6-46CD-A1D2-FCEBC900DC72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лево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B44A328-F822-40E5-A6B0-75CB24A48FD3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Знак вопроса">
            <a:extLst>
              <a:ext uri="{FF2B5EF4-FFF2-40B4-BE49-F238E27FC236}">
                <a16:creationId xmlns:a16="http://schemas.microsoft.com/office/drawing/2014/main" id="{551BA302-3631-4E92-93ED-1CAF815AB9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2492896"/>
            <a:ext cx="4272536" cy="363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2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980728"/>
            <a:ext cx="7056784" cy="792088"/>
          </a:xfrm>
        </p:spPr>
        <p:txBody>
          <a:bodyPr/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Это крупный магазин,</a:t>
            </a:r>
            <a:br>
              <a:rPr lang="ru-RU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У него не счесть витрин.</a:t>
            </a:r>
            <a:br>
              <a:rPr lang="ru-RU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Всё найдётся на прилавке -</a:t>
            </a:r>
            <a:br>
              <a:rPr lang="ru-RU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От одежды до булавки.</a:t>
            </a:r>
            <a:r>
              <a:rPr lang="ru-RU" altLang="ru-RU" sz="32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altLang="ru-RU" sz="32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3200" dirty="0"/>
          </a:p>
        </p:txBody>
      </p:sp>
      <p:pic>
        <p:nvPicPr>
          <p:cNvPr id="9" name="магазин"/>
          <p:cNvPicPr>
            <a:picLocks noGrp="1" noChangeAspect="1"/>
          </p:cNvPicPr>
          <p:nvPr>
            <p:ph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533" y="2636912"/>
            <a:ext cx="6784843" cy="3816474"/>
          </a:xfrm>
        </p:spPr>
      </p:pic>
      <p:sp>
        <p:nvSpPr>
          <p:cNvPr id="7" name="Знак умножения 6">
            <a:hlinkClick r:id="" action="ppaction://hlinkshowjump?jump=endshow"/>
            <a:extLst>
              <a:ext uri="{FF2B5EF4-FFF2-40B4-BE49-F238E27FC236}">
                <a16:creationId xmlns:a16="http://schemas.microsoft.com/office/drawing/2014/main" id="{F555C51B-8C5A-473B-91BC-A3DCB12DF6F5}"/>
              </a:ext>
            </a:extLst>
          </p:cNvPr>
          <p:cNvSpPr/>
          <p:nvPr/>
        </p:nvSpPr>
        <p:spPr>
          <a:xfrm>
            <a:off x="395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CBC9E0-9286-43D7-A3B0-7F63E65225B6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лево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38BDD86-2766-44C7-BC98-BEDB5A6263D9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Знак вопроса">
            <a:extLst>
              <a:ext uri="{FF2B5EF4-FFF2-40B4-BE49-F238E27FC236}">
                <a16:creationId xmlns:a16="http://schemas.microsoft.com/office/drawing/2014/main" id="{A5A596F7-DADC-4A7F-8DA0-A9F40850AA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9704" y="2958067"/>
            <a:ext cx="4272536" cy="36377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F19670-40AB-412C-995C-41F8EC9C96E9}"/>
              </a:ext>
            </a:extLst>
          </p:cNvPr>
          <p:cNvSpPr txBox="1"/>
          <p:nvPr/>
        </p:nvSpPr>
        <p:spPr>
          <a:xfrm>
            <a:off x="1527306" y="3140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Текст супермаркет">
            <a:extLst>
              <a:ext uri="{FF2B5EF4-FFF2-40B4-BE49-F238E27FC236}">
                <a16:creationId xmlns:a16="http://schemas.microsoft.com/office/drawing/2014/main" id="{3DDF097A-D581-48BC-AA36-867050AA68AD}"/>
              </a:ext>
            </a:extLst>
          </p:cNvPr>
          <p:cNvSpPr txBox="1"/>
          <p:nvPr/>
        </p:nvSpPr>
        <p:spPr>
          <a:xfrm>
            <a:off x="1547664" y="3140968"/>
            <a:ext cx="5997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СУПЕРМАРКЕТ</a:t>
            </a:r>
          </a:p>
        </p:txBody>
      </p:sp>
    </p:spTree>
    <p:extLst>
      <p:ext uri="{BB962C8B-B14F-4D97-AF65-F5344CB8AC3E}">
        <p14:creationId xmlns:p14="http://schemas.microsoft.com/office/powerpoint/2010/main" val="401919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Тележк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29286"/>
            <a:ext cx="5110699" cy="43497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63926"/>
            <a:ext cx="7272808" cy="1912946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Всё, что в жизни продаётся,</a:t>
            </a:r>
            <a:br>
              <a:rPr lang="ru-RU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Одинаково зовётся:</a:t>
            </a:r>
            <a:br>
              <a:rPr lang="ru-RU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И крупа, и самовар</a:t>
            </a:r>
            <a:br>
              <a:rPr lang="ru-RU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Называется ...</a:t>
            </a:r>
            <a:endParaRPr lang="ru-RU" alt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Знак умножения 6">
            <a:hlinkClick r:id="" action="ppaction://hlinkshowjump?jump=endshow"/>
            <a:extLst>
              <a:ext uri="{FF2B5EF4-FFF2-40B4-BE49-F238E27FC236}">
                <a16:creationId xmlns:a16="http://schemas.microsoft.com/office/drawing/2014/main" id="{02428F31-89A0-4214-84E7-12534DF9257A}"/>
              </a:ext>
            </a:extLst>
          </p:cNvPr>
          <p:cNvSpPr/>
          <p:nvPr/>
        </p:nvSpPr>
        <p:spPr>
          <a:xfrm>
            <a:off x="395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BAF792-8EEC-4E06-BC97-A67FA5D7B9AD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лево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E79AC9F-620F-4D23-9562-2C38D24FAABA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Знак вопроса">
            <a:extLst>
              <a:ext uri="{FF2B5EF4-FFF2-40B4-BE49-F238E27FC236}">
                <a16:creationId xmlns:a16="http://schemas.microsoft.com/office/drawing/2014/main" id="{A0F0C36A-1016-4C32-A585-9AAEE2FA35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9704" y="2958067"/>
            <a:ext cx="4272536" cy="3637711"/>
          </a:xfrm>
          <a:prstGeom prst="rect">
            <a:avLst/>
          </a:prstGeom>
        </p:spPr>
      </p:pic>
      <p:sp>
        <p:nvSpPr>
          <p:cNvPr id="11" name="текст товар">
            <a:extLst>
              <a:ext uri="{FF2B5EF4-FFF2-40B4-BE49-F238E27FC236}">
                <a16:creationId xmlns:a16="http://schemas.microsoft.com/office/drawing/2014/main" id="{A9FB972D-4310-4A35-A470-B5389D3C5808}"/>
              </a:ext>
            </a:extLst>
          </p:cNvPr>
          <p:cNvSpPr txBox="1"/>
          <p:nvPr/>
        </p:nvSpPr>
        <p:spPr>
          <a:xfrm>
            <a:off x="1547664" y="3140968"/>
            <a:ext cx="5997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ТОВАР</a:t>
            </a:r>
          </a:p>
        </p:txBody>
      </p:sp>
    </p:spTree>
    <p:extLst>
      <p:ext uri="{BB962C8B-B14F-4D97-AF65-F5344CB8AC3E}">
        <p14:creationId xmlns:p14="http://schemas.microsoft.com/office/powerpoint/2010/main" val="204851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</Template>
  <TotalTime>895</TotalTime>
  <Words>557</Words>
  <Application>Microsoft Office PowerPoint</Application>
  <PresentationFormat>Экран (4:3)</PresentationFormat>
  <Paragraphs>49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맑은 고딕</vt:lpstr>
      <vt:lpstr>Arial</vt:lpstr>
      <vt:lpstr>Arial Black</vt:lpstr>
      <vt:lpstr>Calibri</vt:lpstr>
      <vt:lpstr>Comic Sans MS</vt:lpstr>
      <vt:lpstr>Times New Roman</vt:lpstr>
      <vt:lpstr>Тема Office</vt:lpstr>
      <vt:lpstr>Custom Design</vt:lpstr>
      <vt:lpstr>Презентация PowerPoint</vt:lpstr>
      <vt:lpstr> Нажить много денег — храбрость;  сохранить их — мудрость,  а умело расходовать их — искусство. </vt:lpstr>
      <vt:lpstr>Цель и задачи игры: </vt:lpstr>
      <vt:lpstr>Правила игры</vt:lpstr>
      <vt:lpstr>Презентация PowerPoint</vt:lpstr>
      <vt:lpstr>Эта резвая купчиха  Поступает очень лихо!  В телевизор залезает  И товары предлагает:  От компьютеров до хлама.  Имя у нее …             </vt:lpstr>
      <vt:lpstr>На товаре быть должна Обязательной ..</vt:lpstr>
      <vt:lpstr>Это крупный магазин, У него не счесть витрин. Всё найдётся на прилавке - От одежды до булавки. </vt:lpstr>
      <vt:lpstr>Всё, что в жизни продаётся, Одинаково зовётся: И крупа, и самовар Называется ...</vt:lpstr>
      <vt:lpstr>За сметану, хлеб и сыр В кассе чек пробьёт ...            </vt:lpstr>
      <vt:lpstr>Презентация PowerPoint</vt:lpstr>
      <vt:lpstr>Где можно сохранить и  приумножить свои сбережения?</vt:lpstr>
      <vt:lpstr>Из какого аппарата Выдаётся нам зарплата?</vt:lpstr>
      <vt:lpstr>Копит денежки для нас, Собирает нам запас - Чтоб могли на те монетки Получить подарки детки!  У неё на гладкой спинке Прорезь есть по серединке. </vt:lpstr>
      <vt:lpstr>Коль собрался ты в Китай Как зовут их деньги – знай!</vt:lpstr>
      <vt:lpstr>Говорят про меня: Деревянный я. Но неправда, я — железный, Я тяжелый, полновесный! </vt:lpstr>
      <vt:lpstr>Презентация PowerPoint</vt:lpstr>
      <vt:lpstr>В какой сказке жадность  оставила медвежат  без обеда?</vt:lpstr>
      <vt:lpstr>Герой какой сказки закопал 5  золотых монет на Поле Чудес в  Стране Дураков, чтобы вырастить  золотое дерево. Как его зовут? </vt:lpstr>
      <vt:lpstr>Назовите сказку о волшебном олене,  у которого было  особенное копытце  с помощью которого можно  добывать  драгоценные камни</vt:lpstr>
      <vt:lpstr>В какой сказке на трех сундуках  с медными, серебряными и золотыми  монетами сидели  собаки.  </vt:lpstr>
      <vt:lpstr>Что нашла Муха,  когда пошла по полю   в сказке «Муха-Цокотуха»?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Старший воспитатель</cp:lastModifiedBy>
  <cp:revision>85</cp:revision>
  <dcterms:created xsi:type="dcterms:W3CDTF">2020-01-29T15:20:00Z</dcterms:created>
  <dcterms:modified xsi:type="dcterms:W3CDTF">2023-02-01T09:45:28Z</dcterms:modified>
</cp:coreProperties>
</file>