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2" r:id="rId3"/>
    <p:sldId id="275" r:id="rId4"/>
    <p:sldId id="282" r:id="rId5"/>
    <p:sldId id="263" r:id="rId6"/>
    <p:sldId id="264" r:id="rId7"/>
    <p:sldId id="276" r:id="rId8"/>
    <p:sldId id="277" r:id="rId9"/>
    <p:sldId id="278" r:id="rId10"/>
    <p:sldId id="279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E5B78-E9C9-4856-8010-5BB9110DF6D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E0460-9337-46AD-B78C-539FB067B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9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0460-9337-46AD-B78C-539FB067B4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2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0460-9337-46AD-B78C-539FB067B41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99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0460-9337-46AD-B78C-539FB067B41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2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 descr="95181509_large_35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876256" y="404664"/>
            <a:ext cx="1870252" cy="1872928"/>
          </a:xfrm>
          <a:prstGeom prst="rect">
            <a:avLst/>
          </a:prstGeom>
        </p:spPr>
      </p:pic>
      <p:pic>
        <p:nvPicPr>
          <p:cNvPr id="1028" name="Picture 4" descr="D:\Лидия\шаблоны\Авторские шаблоны\мои блёстки\Безимени-6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6793130" cy="24210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95181509_large_358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6876256" y="404664"/>
            <a:ext cx="1870252" cy="1872928"/>
          </a:xfrm>
          <a:prstGeom prst="rect">
            <a:avLst/>
          </a:prstGeom>
        </p:spPr>
      </p:pic>
      <p:pic>
        <p:nvPicPr>
          <p:cNvPr id="20" name="Рисунок 19" descr="1363686206_4d961298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2420888"/>
            <a:ext cx="5238750" cy="4176464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56176" y="3933057"/>
            <a:ext cx="2016224" cy="337596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/>
              <a:t>Подготовила</a:t>
            </a:r>
            <a:r>
              <a:rPr lang="ru-RU" sz="1600" i="1" dirty="0" smtClean="0"/>
              <a:t>:</a:t>
            </a:r>
          </a:p>
          <a:p>
            <a:pPr marL="0" indent="0">
              <a:buNone/>
            </a:pPr>
            <a:r>
              <a:rPr lang="ru-RU" sz="1600" b="1" i="1" dirty="0" smtClean="0"/>
              <a:t>Фомина </a:t>
            </a:r>
            <a:endParaRPr lang="ru-RU" sz="1600" b="1" i="1" dirty="0"/>
          </a:p>
          <a:p>
            <a:pPr marL="0" indent="0">
              <a:buNone/>
            </a:pPr>
            <a:r>
              <a:rPr lang="ru-RU" sz="1600" b="1" i="1" dirty="0"/>
              <a:t>Любовь </a:t>
            </a:r>
          </a:p>
          <a:p>
            <a:pPr marL="0" indent="0">
              <a:buNone/>
            </a:pPr>
            <a:r>
              <a:rPr lang="ru-RU" sz="1600" b="1" i="1" dirty="0"/>
              <a:t>Александровна</a:t>
            </a:r>
          </a:p>
          <a:p>
            <a:pPr marL="0" indent="0">
              <a:buNone/>
            </a:pPr>
            <a:r>
              <a:rPr lang="ru-RU" sz="1600" i="1" dirty="0"/>
              <a:t>Инструктор по физической культуре</a:t>
            </a:r>
          </a:p>
          <a:p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331640" y="692697"/>
            <a:ext cx="5982816" cy="201622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    </a:t>
            </a:r>
            <a:r>
              <a:rPr lang="ru-RU" sz="1400" dirty="0"/>
              <a:t>М</a:t>
            </a:r>
            <a:r>
              <a:rPr lang="ru-RU" sz="1400" dirty="0" smtClean="0"/>
              <a:t>униципальное </a:t>
            </a:r>
            <a:r>
              <a:rPr lang="ru-RU" sz="1400" dirty="0"/>
              <a:t>А</a:t>
            </a:r>
            <a:r>
              <a:rPr lang="ru-RU" sz="1400" dirty="0" smtClean="0"/>
              <a:t>втономное </a:t>
            </a:r>
            <a:r>
              <a:rPr lang="ru-RU" sz="1400" dirty="0"/>
              <a:t>Д</a:t>
            </a:r>
            <a:r>
              <a:rPr lang="ru-RU" sz="1400" dirty="0" smtClean="0"/>
              <a:t>ошкольное </a:t>
            </a:r>
            <a:r>
              <a:rPr lang="ru-RU" sz="1400" dirty="0"/>
              <a:t>О</a:t>
            </a:r>
            <a:r>
              <a:rPr lang="ru-RU" sz="1400" dirty="0" smtClean="0"/>
              <a:t>бразовательное Учреждение</a:t>
            </a:r>
          </a:p>
          <a:p>
            <a:pPr marL="0" indent="0" algn="ctr">
              <a:buNone/>
            </a:pPr>
            <a:r>
              <a:rPr lang="ru-RU" sz="1400" dirty="0" smtClean="0"/>
              <a:t>«Детский сад №22 Планета детства»</a:t>
            </a:r>
            <a:endParaRPr lang="ru-RU" sz="1400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ПРОЕКТ «НА АРЕНЕ ЦИРКА!»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Детские рисунки на тему цир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933435" cy="35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этап проекта.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Второй этап - Реализация проекта.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Педагог на данном этапе проводит занятия, игры, организует обсуждение. Реализует проект через различные виды деятельности (творческую, экспериментальную, продуктивную)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Дает домашние задание родителям и детям.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5959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Третий этап - Презентация проекта Итоговое мероприятие </a:t>
            </a:r>
            <a:r>
              <a:rPr lang="ru-RU" dirty="0" smtClean="0"/>
              <a:t>–  </a:t>
            </a:r>
            <a:r>
              <a:rPr lang="ru-RU" dirty="0" smtClean="0"/>
              <a:t>«На </a:t>
            </a:r>
            <a:r>
              <a:rPr lang="ru-RU" dirty="0" smtClean="0"/>
              <a:t>арене цирка»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23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1. </a:t>
            </a:r>
            <a:r>
              <a:rPr lang="ru-RU" sz="2800" b="1" dirty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Организационно-мотивационный этап:</a:t>
            </a:r>
            <a:br>
              <a:rPr lang="ru-RU" sz="2800" b="1" dirty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Клоуны приветствуют детей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/>
                <a:ea typeface="Lucida Sans Unicode" pitchFamily="2"/>
                <a:cs typeface="Tahoma" pitchFamily="2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16981"/>
            <a:ext cx="4038600" cy="32882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97"/>
          <a:stretch/>
        </p:blipFill>
        <p:spPr>
          <a:xfrm>
            <a:off x="4598640" y="2571299"/>
            <a:ext cx="4038600" cy="3192314"/>
          </a:xfrm>
        </p:spPr>
      </p:pic>
    </p:spTree>
    <p:extLst>
      <p:ext uri="{BB962C8B-B14F-4D97-AF65-F5344CB8AC3E}">
        <p14:creationId xmlns:p14="http://schemas.microsoft.com/office/powerpoint/2010/main" xmlns="" val="89075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800" b="1" dirty="0">
                <a:solidFill>
                  <a:srgbClr val="CC0000"/>
                </a:solidFill>
                <a:latin typeface="Monotype Corsiva" pitchFamily="66"/>
                <a:ea typeface="MS Gothic" pitchFamily="2"/>
                <a:cs typeface="MS Gothic" pitchFamily="2"/>
              </a:rPr>
              <a:t>2 этап. Совместная деятельность педагога с детьми.</a:t>
            </a:r>
            <a:br>
              <a:rPr lang="ru-RU" sz="2800" b="1" dirty="0">
                <a:solidFill>
                  <a:srgbClr val="CC0000"/>
                </a:solidFill>
                <a:latin typeface="Monotype Corsiva" pitchFamily="66"/>
                <a:ea typeface="MS Gothic" pitchFamily="2"/>
                <a:cs typeface="MS Gothic" pitchFamily="2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/>
                <a:ea typeface="MS Gothic" pitchFamily="2"/>
                <a:cs typeface="MS Gothic" pitchFamily="2"/>
              </a:rPr>
              <a:t>                                              Вот отважные ребята-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/>
                <a:ea typeface="MS Gothic" pitchFamily="2"/>
                <a:cs typeface="MS Gothic" pitchFamily="2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/>
                <a:ea typeface="MS Gothic" pitchFamily="2"/>
                <a:cs typeface="MS Gothic" pitchFamily="2"/>
              </a:rPr>
              <a:t>                                                    силачи и акробаты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00139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20888"/>
            <a:ext cx="4038600" cy="290178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72" y="3573016"/>
            <a:ext cx="42124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09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C0000"/>
                </a:solidFill>
                <a:latin typeface="Monotype Corsiva" pitchFamily="66"/>
                <a:ea typeface="MS Gothic" pitchFamily="2"/>
                <a:cs typeface="MS Gothic" pitchFamily="2"/>
              </a:rPr>
              <a:t>2 этап. Совместная деятельность педагога с детьми.</a:t>
            </a:r>
            <a:br>
              <a:rPr lang="ru-RU" sz="2800" b="1" dirty="0">
                <a:solidFill>
                  <a:srgbClr val="CC0000"/>
                </a:solidFill>
                <a:latin typeface="Monotype Corsiva" pitchFamily="66"/>
                <a:ea typeface="MS Gothic" pitchFamily="2"/>
                <a:cs typeface="MS Gothic" pitchFamily="2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/>
                <a:ea typeface="MS Gothic" pitchFamily="2"/>
                <a:cs typeface="MS Gothic" pitchFamily="2"/>
              </a:rPr>
              <a:t>Цирковые гимнасты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3" t="17827"/>
          <a:stretch/>
        </p:blipFill>
        <p:spPr>
          <a:xfrm>
            <a:off x="496245" y="2132857"/>
            <a:ext cx="4147763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5" t="45254"/>
          <a:stretch/>
        </p:blipFill>
        <p:spPr>
          <a:xfrm>
            <a:off x="4788024" y="3609021"/>
            <a:ext cx="3898776" cy="2448272"/>
          </a:xfrm>
        </p:spPr>
      </p:pic>
    </p:spTree>
    <p:extLst>
      <p:ext uri="{BB962C8B-B14F-4D97-AF65-F5344CB8AC3E}">
        <p14:creationId xmlns:p14="http://schemas.microsoft.com/office/powerpoint/2010/main" xmlns="" val="33610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</a:rPr>
              <a:t>А следующий номер нашей программы: ХИЩНИКИ и их бесстрашная укротительница – Мария!</a:t>
            </a:r>
            <a:b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Ап! И тигры у ног моих сели…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8" t="23212"/>
          <a:stretch/>
        </p:blipFill>
        <p:spPr>
          <a:xfrm>
            <a:off x="213202" y="2158019"/>
            <a:ext cx="4284186" cy="37289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45815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Внимание! 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en-US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Смертельный 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номер!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4" t="12585" r="1756"/>
          <a:stretch/>
        </p:blipFill>
        <p:spPr>
          <a:xfrm>
            <a:off x="4643277" y="3212976"/>
            <a:ext cx="4398593" cy="3240359"/>
          </a:xfrm>
        </p:spPr>
      </p:pic>
    </p:spTree>
    <p:extLst>
      <p:ext uri="{BB962C8B-B14F-4D97-AF65-F5344CB8AC3E}">
        <p14:creationId xmlns:p14="http://schemas.microsoft.com/office/powerpoint/2010/main" xmlns="" val="120389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731747" y="3429000"/>
            <a:ext cx="4083339" cy="117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398" y="2924944"/>
            <a:ext cx="4256782" cy="356859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31" y="1674796"/>
            <a:ext cx="4040188" cy="3508408"/>
          </a:xfr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</a:rPr>
              <a:t>Ну а сейчас на нашей сцене….</a:t>
            </a:r>
            <a:b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ДРЕССИРОВАННЫЕ СОБАЧКИ со своей дрессировщицей Лией</a:t>
            </a:r>
            <a:r>
              <a:rPr lang="ru-RU" sz="2800" b="1" dirty="0">
                <a:latin typeface="Monotype Corsiva" panose="03010101010201010101" pitchFamily="66" charset="0"/>
              </a:rPr>
              <a:t>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3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аг- Факир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Фокусы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36712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893887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Раз, два, три, четыре, пять. Стукну палочкой опять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Вода была бесцветная, стала фиолетовая, 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Во втором позеленела, в третьем покраснела.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03237"/>
            <a:ext cx="4041775" cy="26945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24" t="-4045" r="-399" b="17985"/>
          <a:stretch/>
        </p:blipFill>
        <p:spPr>
          <a:xfrm>
            <a:off x="381268" y="3538942"/>
            <a:ext cx="4372599" cy="27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70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Фокус с шарами</a:t>
            </a: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28146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00655"/>
            <a:ext cx="4487710" cy="3384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4" t="7439" r="9080"/>
          <a:stretch/>
        </p:blipFill>
        <p:spPr>
          <a:xfrm>
            <a:off x="457200" y="3639079"/>
            <a:ext cx="4040188" cy="2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5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Танец «Белые голуби» </a:t>
            </a: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80728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2609" y="1196752"/>
            <a:ext cx="4041775" cy="3096344"/>
          </a:xfrm>
        </p:spPr>
        <p:txBody>
          <a:bodyPr/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Вот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взлетают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голуби 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И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в  воздухе  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кружат 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И описав  над  нами  круг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место  сесть  спешат,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 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 дрессировщица  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Взмахнет  волшебной  палочкой  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своей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. 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вновь  под  купол  полетит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Вся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 стая  белых  голубей.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518" y="3943588"/>
            <a:ext cx="4041775" cy="26945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3" t="10081" r="-7068" b="278"/>
          <a:stretch/>
        </p:blipFill>
        <p:spPr>
          <a:xfrm>
            <a:off x="457200" y="3897067"/>
            <a:ext cx="4404317" cy="25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46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137" y="457200"/>
            <a:ext cx="8229600" cy="1315616"/>
          </a:xfrm>
        </p:spPr>
        <p:txBody>
          <a:bodyPr/>
          <a:lstStyle/>
          <a:p>
            <a:pPr algn="l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ОО: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Познание. Художественное творчество. Музыка. Социализация.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Цирковое представление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«Цирк, цирк, цирк»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проекта: 1 неделя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97" y="1484784"/>
            <a:ext cx="8229600" cy="4656199"/>
          </a:xfrm>
        </p:spPr>
        <p:txBody>
          <a:bodyPr/>
          <a:lstStyle/>
          <a:p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36282"/>
            <a:ext cx="7200800" cy="43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37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C0000"/>
                </a:solidFill>
                <a:latin typeface="Monotype Corsiva" pitchFamily="66"/>
              </a:rPr>
              <a:t>Подведение </a:t>
            </a:r>
            <a:r>
              <a:rPr lang="ru-RU" sz="2800" b="1" dirty="0">
                <a:solidFill>
                  <a:srgbClr val="CC0000"/>
                </a:solidFill>
                <a:latin typeface="Monotype Corsiva" pitchFamily="66"/>
              </a:rPr>
              <a:t>итогов.</a:t>
            </a:r>
            <a:br>
              <a:rPr lang="ru-RU" sz="2800" b="1" dirty="0">
                <a:solidFill>
                  <a:srgbClr val="CC0000"/>
                </a:solidFill>
                <a:latin typeface="Monotype Corsiva" pitchFamily="66"/>
              </a:rPr>
            </a:br>
            <a:r>
              <a:rPr lang="ru-RU" sz="2800" b="1" dirty="0">
                <a:solidFill>
                  <a:srgbClr val="0000FF"/>
                </a:solidFill>
                <a:latin typeface="Monotype Corsiva" pitchFamily="66"/>
              </a:rPr>
              <a:t>Эмоциональное завершение </a:t>
            </a:r>
            <a:br>
              <a:rPr lang="ru-RU" sz="2800" b="1" dirty="0">
                <a:solidFill>
                  <a:srgbClr val="0000FF"/>
                </a:solidFill>
                <a:latin typeface="Monotype Corsiva" pitchFamily="66"/>
              </a:rPr>
            </a:br>
            <a:r>
              <a:rPr lang="ru-RU" sz="2800" b="1" dirty="0">
                <a:solidFill>
                  <a:srgbClr val="0000FF"/>
                </a:solidFill>
                <a:latin typeface="Monotype Corsiva" pitchFamily="66"/>
              </a:rPr>
              <a:t>образовательной деятельности.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MS Gothic" pitchFamily="2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6600"/>
                </a:solidFill>
                <a:latin typeface="Times New Roman" pitchFamily="18" charset="0"/>
                <a:ea typeface="MS Gothic" pitchFamily="2"/>
                <a:cs typeface="Times New Roman" pitchFamily="18" charset="0"/>
              </a:rPr>
            </a:br>
            <a:r>
              <a:rPr lang="ru-RU" sz="2800" b="1" dirty="0">
                <a:solidFill>
                  <a:srgbClr val="5E11A6"/>
                </a:solidFill>
                <a:latin typeface="Monotype Corsiva" pitchFamily="66"/>
                <a:ea typeface="Lucida Sans Unicode" pitchFamily="2"/>
                <a:cs typeface="Tahoma" pitchFamily="2"/>
              </a:rPr>
              <a:t/>
            </a:r>
            <a:br>
              <a:rPr lang="ru-RU" sz="2800" b="1" dirty="0">
                <a:solidFill>
                  <a:srgbClr val="5E11A6"/>
                </a:solidFill>
                <a:latin typeface="Monotype Corsiva" pitchFamily="66"/>
                <a:ea typeface="Lucida Sans Unicode" pitchFamily="2"/>
                <a:cs typeface="Tahoma" pitchFamily="2"/>
              </a:rPr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7"/>
          <a:stretch/>
        </p:blipFill>
        <p:spPr>
          <a:xfrm>
            <a:off x="971600" y="1916832"/>
            <a:ext cx="7200800" cy="4296478"/>
          </a:xfrm>
        </p:spPr>
      </p:pic>
    </p:spTree>
    <p:extLst>
      <p:ext uri="{BB962C8B-B14F-4D97-AF65-F5344CB8AC3E}">
        <p14:creationId xmlns:p14="http://schemas.microsoft.com/office/powerpoint/2010/main" xmlns="" val="184275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 algn="ctr">
              <a:buNone/>
            </a:pPr>
            <a:r>
              <a:rPr lang="ru-RU" sz="4800" i="1" dirty="0">
                <a:solidFill>
                  <a:srgbClr val="7030A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xmlns="" val="24536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</a:t>
            </a:r>
            <a:r>
              <a:rPr lang="ru-RU" sz="2800" dirty="0" smtClean="0"/>
              <a:t>ктуальность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/>
          <a:lstStyle/>
          <a:p>
            <a:r>
              <a:rPr lang="ru-RU" dirty="0"/>
              <a:t>Цирк - это мир улыбок, сказок, детства и добра. Особенно его любят дети </a:t>
            </a:r>
            <a:r>
              <a:rPr lang="ru-RU" dirty="0" smtClean="0"/>
              <a:t>за </a:t>
            </a:r>
            <a:r>
              <a:rPr lang="ru-RU" dirty="0"/>
              <a:t>то, что цирк с лёгкостью превращает обыденную повседневную жизнь в яркую волшебную сказку, развивает физически, воспитывает характер и учит побеждать свои слабости.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7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431" y="1340768"/>
            <a:ext cx="795536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50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020272" cy="519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lvl="0">
              <a:lnSpc>
                <a:spcPct val="115000"/>
              </a:lnSpc>
            </a:pPr>
            <a:r>
              <a:rPr lang="ru-RU" sz="2400" b="1" dirty="0" smtClean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 укрепление здоровья детей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весёлого праздничного настроения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детей.</a:t>
            </a:r>
          </a:p>
          <a:p>
            <a:pPr lvl="0">
              <a:spcBef>
                <a:spcPts val="649"/>
              </a:spcBef>
            </a:pPr>
            <a:r>
              <a:rPr lang="ru-RU" sz="2400" b="1" dirty="0" smtClean="0">
                <a:solidFill>
                  <a:srgbClr val="CC0000"/>
                </a:solidFill>
                <a:latin typeface="Monotype Corsiva" pitchFamily="66"/>
                <a:cs typeface="Tahoma" pitchFamily="2"/>
              </a:rPr>
              <a:t>Предварительная работа:</a:t>
            </a:r>
            <a:r>
              <a:rPr lang="ru-RU" dirty="0"/>
              <a:t> </a:t>
            </a:r>
            <a:r>
              <a:rPr lang="ru-RU" i="1" dirty="0"/>
              <a:t>П</a:t>
            </a:r>
            <a:r>
              <a:rPr lang="ru-RU" i="1" dirty="0" smtClean="0"/>
              <a:t>росмотр </a:t>
            </a:r>
            <a:r>
              <a:rPr lang="ru-RU" i="1" dirty="0"/>
              <a:t>видеозаписей о цирке, рассматривание иллюстраций по теме, чтение стихов о цирке</a:t>
            </a:r>
          </a:p>
          <a:p>
            <a:pPr lvl="0">
              <a:spcBef>
                <a:spcPts val="649"/>
              </a:spcBef>
            </a:pPr>
            <a:r>
              <a:rPr lang="ru-RU" sz="2400" b="1" dirty="0" smtClean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Задачи</a:t>
            </a:r>
            <a:r>
              <a:rPr lang="ru-RU" sz="2400" b="1" dirty="0" smtClean="0">
                <a:solidFill>
                  <a:srgbClr val="CC00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: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Образовательная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область «Физическая культура»:</a:t>
            </a:r>
          </a:p>
          <a:p>
            <a:pPr marL="285750" lvl="0" indent="-285750">
              <a:spcBef>
                <a:spcPts val="649"/>
              </a:spcBef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Формировать умения детей выполнять </a:t>
            </a:r>
            <a:r>
              <a:rPr lang="ru-RU" sz="2400" b="1" dirty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основные движения (прыжки на двух ногах с продвижением вперед, из обруча в обруч, ползание на четвереньках через обручи в игровой форме; ловить мяч и бросать его обратно</a:t>
            </a:r>
            <a:r>
              <a:rPr lang="ru-RU" sz="2400" b="1" dirty="0" smtClean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.</a:t>
            </a:r>
          </a:p>
          <a:p>
            <a:pPr marL="285750" lvl="0" indent="-285750">
              <a:spcBef>
                <a:spcPts val="649"/>
              </a:spcBef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Р</a:t>
            </a:r>
            <a:r>
              <a:rPr lang="ru-RU" sz="2400" b="1" dirty="0" smtClean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азвивать </a:t>
            </a:r>
            <a:r>
              <a:rPr lang="ru-RU" sz="2400" b="1" dirty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ловкость, координацию, гибкость, умение двигаться под музыку.</a:t>
            </a:r>
          </a:p>
          <a:p>
            <a:pPr marL="285750" lvl="0" indent="-285750">
              <a:spcBef>
                <a:spcPts val="649"/>
              </a:spcBef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Продолжать </a:t>
            </a:r>
            <a:r>
              <a:rPr lang="ru-RU" sz="2400" b="1" dirty="0">
                <a:solidFill>
                  <a:srgbClr val="6B0094"/>
                </a:solidFill>
                <a:latin typeface="Monotype Corsiva" pitchFamily="66"/>
                <a:ea typeface="Lucida Sans Unicode" pitchFamily="2"/>
                <a:cs typeface="Tahoma" pitchFamily="2"/>
              </a:rPr>
              <a:t>всесторонне физически развивать детей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5197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по образовательным областям: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49"/>
              </a:spcBef>
            </a:pP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Образовательная область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«Познание»:</a:t>
            </a:r>
            <a:r>
              <a:rPr lang="ru-RU" sz="20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и расширять представление детей о цирке.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устойчивый познавательный интерес </a:t>
            </a:r>
            <a:r>
              <a:rPr lang="ru-RU" sz="200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200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Образовательная </a:t>
            </a: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область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«</a:t>
            </a: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М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узыка»:</a:t>
            </a:r>
            <a:r>
              <a:rPr lang="ru-RU" sz="2000" u="sng" dirty="0">
                <a:solidFill>
                  <a:srgbClr val="7030A0"/>
                </a:solidFill>
                <a:latin typeface="Monotype Corsiva" panose="03010101010201010101" pitchFamily="66" charset="0"/>
                <a:ea typeface="Lucida Sans Unicode" pitchFamily="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музыкального ритма и координацию движений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49"/>
              </a:spcBef>
            </a:pP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Образовательная область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«Социализация»:</a:t>
            </a:r>
            <a:endParaRPr lang="ru-RU" sz="2400" b="1" dirty="0">
              <a:solidFill>
                <a:srgbClr val="006600"/>
              </a:solidFill>
              <a:latin typeface="Monotype Corsiva" pitchFamily="66"/>
              <a:ea typeface="Lucida Sans Unicode" pitchFamily="2"/>
              <a:cs typeface="Tahoma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Формировать желание заниматься спортом, вести активный здоровый образ жизни.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49"/>
              </a:spcBef>
            </a:pPr>
            <a:r>
              <a:rPr lang="ru-RU" sz="2400" b="1" dirty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Образовательная область </a:t>
            </a:r>
            <a:r>
              <a:rPr lang="ru-RU" sz="2400" b="1" dirty="0" smtClean="0">
                <a:solidFill>
                  <a:srgbClr val="006600"/>
                </a:solidFill>
                <a:latin typeface="Monotype Corsiva" pitchFamily="66"/>
                <a:ea typeface="Lucida Sans Unicode" pitchFamily="2"/>
                <a:cs typeface="Tahoma" pitchFamily="2"/>
              </a:rPr>
              <a:t>«Художественное творчество»: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Стимулировать и поддерживать самостоятельное определение замысла, стремление создать выразительный образ. 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 Развивать творческие способности, артистизм, умение владеть собой;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Создать праздничное настроение, вызвать положительные эмоции.</a:t>
            </a:r>
            <a:endParaRPr lang="ru-RU" sz="2000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Задачи по    работе с родителями: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Вовлечение родителей в педагогический процесс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Укрепление заинтересованности родителей в сотрудничестве с </a:t>
            </a:r>
            <a:r>
              <a:rPr lang="ru-RU" dirty="0" smtClean="0"/>
              <a:t>инструктором по физической культуре в МАДОУ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08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Предполагаемый результат: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Развитие художественного творчества, эстетического восприятия. 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компетенции родителей по теме проекта.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Расширение кругозора.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Воспитание навыков сотрудничества в коллективном творчестве, чувства ответственности за общее дело.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Развитие интереса детей к поисковой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33341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/>
              <a:t>Этапы работы над проектом.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sz="2400" dirty="0" smtClean="0"/>
              <a:t>Первый </a:t>
            </a:r>
            <a:r>
              <a:rPr lang="ru-RU" sz="2400" dirty="0"/>
              <a:t>этап - Выбор темы и создание плана –схемы проекта. </a:t>
            </a:r>
            <a:endParaRPr lang="ru-RU" sz="2400" dirty="0" smtClean="0"/>
          </a:p>
          <a:p>
            <a:r>
              <a:rPr lang="ru-RU" sz="2400" dirty="0" smtClean="0"/>
              <a:t>•</a:t>
            </a:r>
            <a:r>
              <a:rPr lang="ru-RU" sz="2400" dirty="0"/>
              <a:t>Педагог ставит перед собой цель, и вовлекает детей в решение проблемы. •Подбор информации о цирке – чтение энциклопедий, использование ИКТ в поисках информации. •Поиск фотографий людей и животных, которые работают в цирке. •Подбор книг, иллюстративного материала. •Подбор музыкального репертуара. •Подбор дидактических игр. •Привлечение родителей к текущему проекту.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871009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435</Words>
  <Application>Microsoft Office PowerPoint</Application>
  <PresentationFormat>Экран (4:3)</PresentationFormat>
  <Paragraphs>71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Образовательная область: Физическое развитие.  Интеграция ОО: Познание. Художественное творчество. Музыка. Социализация. Тема: Цирковое представление «Цирк, цирк, цирк» Возраст: Подготовительная старшая группа. Сроки проекта: 1 неделя</vt:lpstr>
      <vt:lpstr>Актуальность</vt:lpstr>
      <vt:lpstr>Слайд 4</vt:lpstr>
      <vt:lpstr>Слайд 5</vt:lpstr>
      <vt:lpstr>Слайд 6</vt:lpstr>
      <vt:lpstr>Задачи по    работе с родителями:</vt:lpstr>
      <vt:lpstr>Предполагаемый результат: </vt:lpstr>
      <vt:lpstr>Этапы работы над проектом. </vt:lpstr>
      <vt:lpstr>Второй этап проекта.</vt:lpstr>
      <vt:lpstr>Третий этап проекта</vt:lpstr>
      <vt:lpstr>1. Организационно-мотивационный этап: Клоуны приветствуют детей.</vt:lpstr>
      <vt:lpstr>2 этап. Совместная деятельность педагога с детьми.                                               Вот отважные ребята-                                                     силачи и акробаты</vt:lpstr>
      <vt:lpstr>2 этап. Совместная деятельность педагога с детьми. Цирковые гимнасты</vt:lpstr>
      <vt:lpstr> А следующий номер нашей программы: ХИЩНИКИ и их бесстрашная укротительница – Мария! </vt:lpstr>
      <vt:lpstr>Ну а сейчас на нашей сцене…. ДРЕССИРОВАННЫЕ СОБАЧКИ со своей дрессировщицей Лией. </vt:lpstr>
      <vt:lpstr>Маг- Факир- Фокусы</vt:lpstr>
      <vt:lpstr>Фокус с шарами</vt:lpstr>
      <vt:lpstr> Танец «Белые голуби» </vt:lpstr>
      <vt:lpstr>Подведение итогов. Эмоциональное завершение  образовательной деятельности. 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</cp:lastModifiedBy>
  <cp:revision>41</cp:revision>
  <dcterms:created xsi:type="dcterms:W3CDTF">2014-03-06T17:09:20Z</dcterms:created>
  <dcterms:modified xsi:type="dcterms:W3CDTF">2017-11-19T11:32:01Z</dcterms:modified>
</cp:coreProperties>
</file>