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92" r:id="rId1"/>
  </p:sldMasterIdLst>
  <p:notesMasterIdLst>
    <p:notesMasterId r:id="rId20"/>
  </p:notesMasterIdLst>
  <p:sldIdLst>
    <p:sldId id="256" r:id="rId2"/>
    <p:sldId id="274" r:id="rId3"/>
    <p:sldId id="275" r:id="rId4"/>
    <p:sldId id="277" r:id="rId5"/>
    <p:sldId id="278" r:id="rId6"/>
    <p:sldId id="279" r:id="rId7"/>
    <p:sldId id="280" r:id="rId8"/>
    <p:sldId id="281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500" autoAdjust="0"/>
    <p:restoredTop sz="94624" autoAdjust="0"/>
  </p:normalViewPr>
  <p:slideViewPr>
    <p:cSldViewPr>
      <p:cViewPr>
        <p:scale>
          <a:sx n="77" d="100"/>
          <a:sy n="77" d="100"/>
        </p:scale>
        <p:origin x="-13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56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C5079-67C8-43C5-A33C-0B28508626F4}" type="datetimeFigureOut">
              <a:rPr lang="ru-RU" smtClean="0"/>
              <a:pPr/>
              <a:t>16.01.2019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F7F59-0349-4843-8588-01FF8D583B4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5954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F7F59-0349-4843-8588-01FF8D583B4A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88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F7F59-0349-4843-8588-01FF8D583B4A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216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474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0476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6195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2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095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516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0183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2172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382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663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701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884496" cy="2857520"/>
          </a:xfrm>
        </p:spPr>
        <p:txBody>
          <a:bodyPr>
            <a:normAutofit fontScale="90000"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u="sng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</a:t>
            </a:r>
            <a:br>
              <a:rPr lang="ru-RU" sz="13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«Детский сад № 22 «Планета детства»</a:t>
            </a:r>
            <a:r>
              <a:rPr lang="ru-RU" sz="13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300" b="1" u="sng" dirty="0" smtClean="0">
                <a:latin typeface="Times New Roman" pitchFamily="18" charset="0"/>
                <a:cs typeface="Times New Roman" pitchFamily="18" charset="0"/>
              </a:rPr>
              <a:t> (МАДОУ «Детский сад № 22 «Планета детства»)</a:t>
            </a:r>
            <a:r>
              <a:rPr lang="ru-RU" sz="1050" u="sng" dirty="0" smtClean="0"/>
              <a:t/>
            </a:r>
            <a:br>
              <a:rPr lang="ru-RU" sz="1050" u="sng" dirty="0" smtClean="0"/>
            </a:br>
            <a:r>
              <a:rPr lang="ru-RU" sz="36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600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sz="27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7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Югорские напевы</a:t>
            </a:r>
            <a:r>
              <a:rPr lang="ru-RU" sz="27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7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художественно-творческому развитию старших дошкольников</a:t>
            </a:r>
            <a:endParaRPr lang="ru-RU" sz="27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3786190"/>
            <a:ext cx="3246060" cy="114300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Автор-составитель: 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высшей категории Никонова Ольга Викторовна </a:t>
            </a:r>
          </a:p>
          <a:p>
            <a:pPr>
              <a:spcBef>
                <a:spcPts val="0"/>
              </a:spcBef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(из опыта)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127072" y="5715016"/>
            <a:ext cx="3088134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Ханты-Мансийск 2016 </a:t>
            </a:r>
          </a:p>
        </p:txBody>
      </p:sp>
      <p:pic>
        <p:nvPicPr>
          <p:cNvPr id="1026" name="Picture 2" descr="C:\Users\User\Desktop\Новая папка\Изображение 022.jpg"/>
          <p:cNvPicPr>
            <a:picLocks noChangeAspect="1" noChangeArrowheads="1"/>
          </p:cNvPicPr>
          <p:nvPr/>
        </p:nvPicPr>
        <p:blipFill>
          <a:blip r:embed="rId3">
            <a:lum bright="-10000" contrast="40000"/>
          </a:blip>
          <a:srcRect l="4487" t="5061" r="3594" b="25228"/>
          <a:stretch>
            <a:fillRect/>
          </a:stretch>
        </p:blipFill>
        <p:spPr bwMode="auto">
          <a:xfrm>
            <a:off x="785786" y="3207542"/>
            <a:ext cx="3143272" cy="3221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0298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3050"/>
            <a:ext cx="2965479" cy="79849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Украшение «Подвеска»</a:t>
            </a:r>
            <a:b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техника: ткань обшитая бисером и пуговицами</a:t>
            </a:r>
            <a:b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Картина «Любимый север»</a:t>
            </a:r>
            <a: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техника: олений мех, тесто, ткань</a:t>
            </a:r>
            <a:b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868" y="273050"/>
          <a:ext cx="5114930" cy="492793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85752"/>
                <a:gridCol w="857256"/>
                <a:gridCol w="857256"/>
                <a:gridCol w="1410750"/>
                <a:gridCol w="1303894"/>
                <a:gridCol w="400022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latin typeface="Times New Roman" pitchFamily="18" charset="0"/>
                          <a:cs typeface="Times New Roman" pitchFamily="18" charset="0"/>
                        </a:rPr>
                        <a:t>рисование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latin typeface="Times New Roman" pitchFamily="18" charset="0"/>
                          <a:cs typeface="Times New Roman" pitchFamily="18" charset="0"/>
                        </a:rPr>
                        <a:t>«Голова небесного зверя»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latin typeface="Times New Roman" pitchFamily="18" charset="0"/>
                          <a:cs typeface="Times New Roman" pitchFamily="18" charset="0"/>
                        </a:rPr>
                        <a:t>Иллюстрации орнаментов и узоров,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latin typeface="Times New Roman" pitchFamily="18" charset="0"/>
                          <a:cs typeface="Times New Roman" pitchFamily="18" charset="0"/>
                        </a:rPr>
                        <a:t>бумага, простые карандаши,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latin typeface="Times New Roman" pitchFamily="18" charset="0"/>
                          <a:cs typeface="Times New Roman" pitchFamily="18" charset="0"/>
                        </a:rPr>
                        <a:t>Рассказ,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latin typeface="Times New Roman" pitchFamily="18" charset="0"/>
                          <a:cs typeface="Times New Roman" pitchFamily="18" charset="0"/>
                        </a:rPr>
                        <a:t>рассматривание,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latin typeface="Times New Roman" pitchFamily="18" charset="0"/>
                          <a:cs typeface="Times New Roman" pitchFamily="18" charset="0"/>
                        </a:rPr>
                        <a:t>обследование,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рисование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«Ноги утки» «Заячьи лапки»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Иллюстрации орнаментов и узоров,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бумага, простые карандаши,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Рассказ,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рассматривание,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художественное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слово</a:t>
                      </a: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аппликация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«Оленьи рога»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Иллюстрации орнаментов и узоров,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бумага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Рассказ,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рассматривание,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худ.слово,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ппликация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Составление и </a:t>
                      </a: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выкладыв. </a:t>
                      </a: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орнаментов на полосе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Цветная бумага, простые карандаши, ножницы, клей, полоса бумаги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Объяснение, показ образцов, готовая разметка, </a:t>
                      </a: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самост.</a:t>
                      </a:r>
                      <a:r>
                        <a:rPr lang="ru-RU" sz="1100" spc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, анализ работ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рисование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Рисование орнаментов на полосе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Белая бумага, простые карандаши, краски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Объяснение, показ образца, самостоятельная работа, анализ работ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аппликация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Составление и </a:t>
                      </a: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выкладыв </a:t>
                      </a: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орнаментов на квадрате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Цветная бумага, простые карандаши, ножницы, клей,квадрат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Объяснение, показ образцов, готовая разметка, 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рисование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Рисование орнаментов на квадрате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Белая бумага, простые карандаши, краски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Объяснение, показ образца, </a:t>
                      </a: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самостоят.</a:t>
                      </a:r>
                      <a:r>
                        <a:rPr lang="ru-RU" sz="1100" spc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, анализ работ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19845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vert="vert27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Физкультурный</a:t>
                      </a:r>
                      <a:r>
                        <a:rPr lang="ru-RU" sz="1100" spc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досуг</a:t>
                      </a:r>
                      <a:r>
                        <a:rPr lang="ru-RU" sz="1100" spc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«Состязание</a:t>
                      </a:r>
                      <a:r>
                        <a:rPr lang="ru-RU" sz="1100" spc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spc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оленеводов»</a:t>
                      </a:r>
                      <a:r>
                        <a:rPr lang="ru-RU" sz="1100" spc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spc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              </a:t>
                      </a: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аппликация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Составление узоров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Цветная бумага, </a:t>
                      </a: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простые карандаши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Объяснение, показ образцов,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435101"/>
            <a:ext cx="2965479" cy="3994164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  </a:t>
            </a:r>
          </a:p>
        </p:txBody>
      </p:sp>
      <p:pic>
        <p:nvPicPr>
          <p:cNvPr id="1026" name="Picture 2" descr="C:\Users\User\Desktop\Новая папка\S73007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3071834" cy="2303875"/>
          </a:xfrm>
          <a:prstGeom prst="rect">
            <a:avLst/>
          </a:prstGeom>
          <a:noFill/>
        </p:spPr>
      </p:pic>
      <p:pic>
        <p:nvPicPr>
          <p:cNvPr id="3" name="Picture 2" descr="C:\Users\User\Desktop\Новая папка\Изображение 015.jpg"/>
          <p:cNvPicPr>
            <a:picLocks noChangeAspect="1" noChangeArrowheads="1"/>
          </p:cNvPicPr>
          <p:nvPr/>
        </p:nvPicPr>
        <p:blipFill>
          <a:blip r:embed="rId3"/>
          <a:srcRect l="25583" t="29188" r="34975" b="32323"/>
          <a:stretch>
            <a:fillRect/>
          </a:stretch>
        </p:blipFill>
        <p:spPr bwMode="auto">
          <a:xfrm rot="5400000">
            <a:off x="912515" y="2873643"/>
            <a:ext cx="2143140" cy="3110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3050"/>
            <a:ext cx="2965479" cy="1155686"/>
          </a:xfrm>
        </p:spPr>
        <p:txBody>
          <a:bodyPr anchor="t">
            <a:normAutofit/>
          </a:bodyPr>
          <a:lstStyle/>
          <a:p>
            <a:pPr algn="ctr"/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Праздники и </a:t>
            </a:r>
            <a:b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развлечения</a:t>
            </a:r>
            <a:b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«Состязания оленеводов» спортивный праздник</a:t>
            </a:r>
            <a:endParaRPr lang="ru-RU" sz="1400" b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5050" y="273050"/>
          <a:ext cx="5354669" cy="408464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1165"/>
                <a:gridCol w="847223"/>
                <a:gridCol w="1285884"/>
                <a:gridCol w="1071570"/>
                <a:gridCol w="1714512"/>
                <a:gridCol w="214315"/>
              </a:tblGrid>
              <a:tr h="441306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950"/>
                        </a:lnSpc>
                        <a:spcAft>
                          <a:spcPts val="300"/>
                        </a:spcAft>
                      </a:pP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76200">
                        <a:lnSpc>
                          <a:spcPts val="9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рисование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Рисование орнаментов в круге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Белая бумага, простые карандаши, 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Объяснение, показ образца, самостоятельная работа, анализ работ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534674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950"/>
                        </a:lnSpc>
                        <a:spcAft>
                          <a:spcPts val="30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76200">
                        <a:lnSpc>
                          <a:spcPts val="9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рисование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рисование орнаментов на силуэте рукавицы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13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бумага, карандаши, силуэт рукавицы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Объяснение, показ образцов, </a:t>
                      </a:r>
                      <a:r>
                        <a:rPr lang="ru-RU" sz="1100" spc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схема,</a:t>
                      </a:r>
                      <a:r>
                        <a:rPr lang="ru-RU" sz="1100" spc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spc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самост.</a:t>
                      </a:r>
                      <a:r>
                        <a:rPr lang="ru-RU" sz="1100" spc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spc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работа</a:t>
                      </a:r>
                      <a:r>
                        <a:rPr lang="ru-RU" sz="110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76200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анализвыполненных </a:t>
                      </a:r>
                      <a:r>
                        <a:rPr lang="ru-RU" sz="110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Развлечение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Вороний праздник (встреча весны)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bg1"/>
                    </a:solidFill>
                  </a:tcPr>
                </a:tc>
              </a:tr>
              <a:tr h="569904">
                <a:tc rowSpan="3">
                  <a:txBody>
                    <a:bodyPr/>
                    <a:lstStyle/>
                    <a:p>
                      <a:pPr marL="76200"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Апрель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vert="vert270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950"/>
                        </a:lnSpc>
                        <a:spcAft>
                          <a:spcPts val="30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76200">
                        <a:lnSpc>
                          <a:spcPts val="9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аппликация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Составление орнамента на рукавице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Бумага цветная, карандаши, клей, ножницы, силуэт </a:t>
                      </a:r>
                      <a:r>
                        <a:rPr lang="ru-RU" sz="1100" spc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рукавиц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Объяснение, показ образца, самостоятельная работа, анализ работ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62101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950"/>
                        </a:lnSpc>
                        <a:spcAft>
                          <a:spcPts val="30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76200">
                        <a:lnSpc>
                          <a:spcPts val="9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рисование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рисование орнаментов на силуэте платья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бумага, карандаши, фломастеры, силуэт платья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Объяснение, показ образцов, самостоятельная работа, анализ работ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621012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950"/>
                        </a:lnSpc>
                        <a:spcAft>
                          <a:spcPts val="30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76200">
                        <a:lnSpc>
                          <a:spcPts val="9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аппликация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Составление орнамента на силуэте платья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Бумага цветная, клей, ножницы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Объяснение, показ образца, самостоятельная работа, анализ работ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121668">
                <a:tc rowSpan="2">
                  <a:txBody>
                    <a:bodyPr/>
                    <a:lstStyle/>
                    <a:p>
                      <a:pPr marL="762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Май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vert="vert270" anchor="b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замыслу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solidFill>
                      <a:schemeClr val="bg1"/>
                    </a:solidFill>
                  </a:tcPr>
                </a:tc>
              </a:tr>
              <a:tr h="168568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 gridSpan="4">
                  <a:txBody>
                    <a:bodyPr/>
                    <a:lstStyle/>
                    <a:p>
                      <a:pPr marL="76200"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Выставка детских </a:t>
                      </a:r>
                      <a:r>
                        <a:rPr lang="ru-RU" sz="1100" spc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</a:t>
                      </a:r>
                      <a:r>
                        <a:rPr lang="ru-RU" sz="1100" spc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</a:t>
                      </a:r>
                      <a:r>
                        <a:rPr lang="ru-RU" sz="1100" spc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«Северные </a:t>
                      </a:r>
                      <a:r>
                        <a:rPr lang="ru-RU" sz="110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узоры»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76200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972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Диагностика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620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критериям программы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bg1"/>
                    </a:solidFill>
                  </a:tcPr>
                </a:tc>
              </a:tr>
              <a:tr h="221848">
                <a:tc gridSpan="6">
                  <a:txBody>
                    <a:bodyPr/>
                    <a:lstStyle/>
                    <a:p>
                      <a:pPr marL="762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 </a:t>
                      </a:r>
                      <a:r>
                        <a:rPr lang="ru-RU" sz="1100" spc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spc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5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pPr marL="76200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435100"/>
            <a:ext cx="3179793" cy="47085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857620" y="442913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 концу года ребенок имеет представление: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 быте, одежде и культуре народов ханты и манси об орнаментальном искусстве обско-угорских народов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 концу года ребенок умеет: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Ориентироваться на листе бумаги. Рисовать и вырезать элементы обско-угорского орнамента (вырезание геом. фигур) 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Умеет составлять узоры из простых элементов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Умеет декорировать детали одежды разными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орнаментами</a:t>
            </a:r>
          </a:p>
        </p:txBody>
      </p:sp>
      <p:pic>
        <p:nvPicPr>
          <p:cNvPr id="7" name="Рисунок 6" descr="C:\Users\User\Pictures\2013-10-27 соревнования\соревнования 001.jpg"/>
          <p:cNvPicPr/>
          <p:nvPr/>
        </p:nvPicPr>
        <p:blipFill>
          <a:blip r:embed="rId2" cstate="print"/>
          <a:srcRect l="43945" t="27474" r="17584" b="46875"/>
          <a:stretch>
            <a:fillRect/>
          </a:stretch>
        </p:blipFill>
        <p:spPr bwMode="auto">
          <a:xfrm>
            <a:off x="214282" y="3857628"/>
            <a:ext cx="321471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Новая папка\DSC01388.JPG"/>
          <p:cNvPicPr>
            <a:picLocks noChangeAspect="1" noChangeArrowheads="1"/>
          </p:cNvPicPr>
          <p:nvPr/>
        </p:nvPicPr>
        <p:blipFill>
          <a:blip r:embed="rId3" cstate="print"/>
          <a:srcRect l="-1977" t="13183" r="16953"/>
          <a:stretch>
            <a:fillRect/>
          </a:stretch>
        </p:blipFill>
        <p:spPr bwMode="auto">
          <a:xfrm>
            <a:off x="192437" y="1374028"/>
            <a:ext cx="3236555" cy="2478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ru-RU" sz="18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Равлечение </a:t>
            </a:r>
            <a:br>
              <a:rPr lang="ru-RU" sz="18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«Край наш суровый и родной»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b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285728"/>
            <a:ext cx="5111750" cy="585311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Учебно-тематический план работы с детьми 6-7 лет по ручному труду</a:t>
            </a:r>
          </a:p>
          <a:p>
            <a:pPr marL="0" indent="0">
              <a:spcBef>
                <a:spcPts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Формирование устойчивого интереса к произведениям декоративно-прикладного искусства обско-угорских народов, развитие представлений о художественном многообразии, богатстве, красоте народных хантыйских и мансийских орнаментов, предметов декоративно-прикладного искусства</a:t>
            </a:r>
          </a:p>
          <a:p>
            <a:pPr marL="0" indent="0">
              <a:spcBef>
                <a:spcPts val="0"/>
              </a:spcBef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lvl="0" indent="0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Продолжать обучать умению декорировать элементы одежды</a:t>
            </a:r>
          </a:p>
          <a:p>
            <a:pPr marL="0" lvl="0" indent="0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Обучение пользованию иглой и наперстком</a:t>
            </a:r>
          </a:p>
          <a:p>
            <a:pPr marL="0" lvl="0" indent="0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Обучение умениям и навыкам шитья предметов для рукоделия</a:t>
            </a:r>
          </a:p>
          <a:p>
            <a:pPr marL="0" lvl="0" indent="0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Обучение умениям и навыкам плетения бисерных украшений и вышивки бисером</a:t>
            </a:r>
          </a:p>
          <a:p>
            <a:pPr marL="0" lvl="0" indent="0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Развитие умений изготовлять народную игрушку</a:t>
            </a:r>
          </a:p>
          <a:p>
            <a:pPr marL="0" lvl="0" indent="0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Воспитание усидчивости, самостоятельности, интереса к ручному труду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43306" y="3857628"/>
          <a:ext cx="5286412" cy="26822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2229"/>
                <a:gridCol w="1576597"/>
                <a:gridCol w="1571636"/>
                <a:gridCol w="1357322"/>
                <a:gridCol w="428628"/>
              </a:tblGrid>
              <a:tr h="285752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 занятия</a:t>
                      </a: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Материал и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оборудование</a:t>
                      </a: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содержание</a:t>
                      </a: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Кол-во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solidFill>
                      <a:schemeClr val="bg1"/>
                    </a:solidFill>
                  </a:tcPr>
                </a:tc>
              </a:tr>
              <a:tr h="370840">
                <a:tc rowSpan="4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Экскурсия в Центр ремесел «</a:t>
                      </a:r>
                      <a:r>
                        <a:rPr lang="ru-RU" sz="1100" b="0" spc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Декор</a:t>
                      </a:r>
                      <a:r>
                        <a:rPr lang="ru-RU" sz="1100" b="0" spc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-</a:t>
                      </a:r>
                      <a:r>
                        <a:rPr lang="ru-RU" sz="1100" b="0" spc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прикл</a:t>
                      </a:r>
                      <a:r>
                        <a:rPr lang="ru-RU" sz="1100" b="0" spc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spc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творчества»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Предметы</a:t>
                      </a:r>
                      <a:r>
                        <a:rPr lang="ru-RU" sz="1100" b="0" spc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spc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дек­ прикладного творчества</a:t>
                      </a:r>
                      <a:r>
                        <a:rPr lang="ru-RU" sz="1100" b="0" spc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spc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народов </a:t>
                      </a:r>
                      <a:r>
                        <a:rPr lang="ru-RU" sz="1100" b="0" spc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ханты и манси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Рассказ сотрудника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Изучение хантыйских и мансийских орнаментов и узоров 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Изделия </a:t>
                      </a:r>
                      <a:r>
                        <a:rPr lang="ru-RU" sz="1100" b="0" spc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декор</a:t>
                      </a:r>
                      <a:r>
                        <a:rPr lang="ru-RU" sz="1100" b="0" spc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spc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­ прикладного </a:t>
                      </a:r>
                      <a:r>
                        <a:rPr lang="ru-RU" sz="1100" b="0" spc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искусства народов ханты и манси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Рассказ воспитателя, рассматривание образцов </a:t>
                      </a:r>
                      <a:r>
                        <a:rPr lang="ru-RU" sz="1100" b="0" spc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изделий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Украшение орнаментом сумочки или рукавицы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Готовые силуэты из бумаги рукавицы, сумочки</a:t>
                      </a:r>
                      <a:r>
                        <a:rPr lang="ru-RU" sz="1100" b="0" spc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Рассказ воспитателя, рисование на листе в </a:t>
                      </a:r>
                      <a:r>
                        <a:rPr lang="ru-RU" sz="1100" b="0" spc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клеточку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Украшение орнаментом рубашки или платья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Готовые </a:t>
                      </a:r>
                      <a:r>
                        <a:rPr lang="ru-RU" sz="1100" b="0" spc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силуэты рубашки, платья из бумаги,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карандаши, фломастеры, ножницы, трафареты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Рассказ воспитателя, рисование на листе в клеточку, закрашивание фломастерами, 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User\Desktop\Новая папка\Изображение 023.jpg"/>
          <p:cNvPicPr>
            <a:picLocks noChangeAspect="1" noChangeArrowheads="1"/>
          </p:cNvPicPr>
          <p:nvPr/>
        </p:nvPicPr>
        <p:blipFill>
          <a:blip r:embed="rId2">
            <a:lum bright="20000" contrast="20000"/>
          </a:blip>
          <a:srcRect l="7394" t="3459" r="1419" b="6609"/>
          <a:stretch>
            <a:fillRect/>
          </a:stretch>
        </p:blipFill>
        <p:spPr bwMode="auto">
          <a:xfrm>
            <a:off x="357158" y="1428736"/>
            <a:ext cx="3294391" cy="2314977"/>
          </a:xfrm>
          <a:prstGeom prst="rect">
            <a:avLst/>
          </a:prstGeom>
          <a:noFill/>
        </p:spPr>
      </p:pic>
      <p:pic>
        <p:nvPicPr>
          <p:cNvPr id="6" name="Picture 2" descr="C:\Users\User\Desktop\Новая папка\Изображение 016.jpg"/>
          <p:cNvPicPr>
            <a:picLocks noChangeAspect="1" noChangeArrowheads="1"/>
          </p:cNvPicPr>
          <p:nvPr/>
        </p:nvPicPr>
        <p:blipFill>
          <a:blip r:embed="rId3"/>
          <a:srcRect l="28717" t="2083" r="1760" b="32292"/>
          <a:stretch>
            <a:fillRect/>
          </a:stretch>
        </p:blipFill>
        <p:spPr bwMode="auto">
          <a:xfrm rot="5400000">
            <a:off x="836823" y="3377963"/>
            <a:ext cx="2357454" cy="3031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5050" y="273050"/>
          <a:ext cx="5211792" cy="577011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1132"/>
                <a:gridCol w="1214446"/>
                <a:gridCol w="1285884"/>
                <a:gridCol w="2286016"/>
                <a:gridCol w="214314"/>
              </a:tblGrid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ru-RU" sz="11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11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Игрушки обско- угорских народов (Музей природы и человека)</a:t>
                      </a:r>
                      <a:endParaRPr lang="ru-RU" sz="1100" b="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Выставка игрушек</a:t>
                      </a:r>
                      <a:endParaRPr lang="ru-RU" sz="1100" b="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Рассказ сотрудника, рассматривание игрушек, материала из которого они изготовлены, художественное слово</a:t>
                      </a:r>
                      <a:endParaRPr lang="ru-RU" sz="1100" b="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Изготовление бус из ягод рябины</a:t>
                      </a:r>
                      <a:endParaRPr lang="ru-RU" sz="1100" b="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Проволока тонкая, ягоды рябины</a:t>
                      </a:r>
                      <a:endParaRPr lang="ru-RU" sz="1100" b="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Правила техники безопасности при работе с </a:t>
                      </a: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проволокой , этапы работы, самостоятельная работа</a:t>
                      </a:r>
                      <a:endParaRPr lang="ru-RU" sz="1100" b="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Изготовление</a:t>
                      </a:r>
                      <a:endParaRPr lang="ru-RU" sz="1100" b="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жжужалки</a:t>
                      </a:r>
                      <a:endParaRPr lang="ru-RU" sz="1100" b="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Нити по количеству детей, деревянные круглые </a:t>
                      </a:r>
                      <a:r>
                        <a:rPr lang="ru-RU" sz="1100" b="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кружочки</a:t>
                      </a:r>
                      <a:endParaRPr lang="ru-RU" sz="1100" b="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Рассказ воспитателя, этапы работы, самостоятельная работа, игра с готовыми игрушками</a:t>
                      </a:r>
                      <a:endParaRPr lang="ru-RU" sz="1100" b="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Знакомство с берестой. </a:t>
                      </a:r>
                      <a:endParaRPr lang="ru-RU" sz="1100" b="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береста</a:t>
                      </a:r>
                      <a:endParaRPr lang="ru-RU" sz="1100" b="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Рассказ воспитателя о бересте, показ этапов работы, </a:t>
                      </a:r>
                      <a:r>
                        <a:rPr lang="ru-RU" sz="1100" b="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сам.</a:t>
                      </a:r>
                      <a:r>
                        <a:rPr lang="ru-RU" sz="1100" b="0" spc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работа</a:t>
                      </a:r>
                      <a:endParaRPr lang="ru-RU" sz="1100" b="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370840">
                <a:tc rowSpan="3"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ноябрь</a:t>
                      </a:r>
                      <a:endParaRPr lang="ru-RU" sz="1100" b="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«Знакомство с иголкой и наперстком»</a:t>
                      </a:r>
                      <a:endParaRPr lang="ru-RU" sz="1100" b="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Иголки по количеству детей, наперстки, кусочки ткани (ситец </a:t>
                      </a:r>
                      <a:r>
                        <a:rPr lang="ru-RU" sz="1100" b="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100" b="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Рассказ воспитателя с использованием художественного слова, правила техники безопасности пользования иголкой</a:t>
                      </a:r>
                      <a:r>
                        <a:rPr lang="ru-RU" sz="1100" b="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,.</a:t>
                      </a:r>
                      <a:endParaRPr lang="ru-RU" sz="1100" b="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«Игольница»</a:t>
                      </a:r>
                      <a:endParaRPr lang="ru-RU" sz="1100" b="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сукно, ситец или сатин, </a:t>
                      </a:r>
                      <a:r>
                        <a:rPr lang="ru-RU" sz="1100" b="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бисер.</a:t>
                      </a:r>
                      <a:endParaRPr lang="ru-RU" sz="1100" b="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рассматривание образцов игольниц, самостоятельная работа, анализ работ</a:t>
                      </a:r>
                      <a:endParaRPr lang="ru-RU" sz="1100" b="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100" b="1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«Мешочек для мастерицы»</a:t>
                      </a:r>
                      <a:endParaRPr lang="ru-RU" sz="1100" b="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Образцы сумочек, сукно, ситец или сатин, </a:t>
                      </a:r>
                      <a:r>
                        <a:rPr lang="ru-RU" sz="1100" b="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бисер.</a:t>
                      </a:r>
                      <a:endParaRPr lang="ru-RU" sz="1100" b="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Рассказ воспитателя, рассматривание образцов сумочек, самостоятельная работа, анализ работ</a:t>
                      </a:r>
                      <a:endParaRPr lang="ru-RU" sz="1100" b="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декабрь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«Хантыйский (мансийский) платок»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Кусочки цветной ткани, иголки, нитки, однотонная ткань, образцы платков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Беседа о народах ханты, рассматривание образцов платков, показ этапов работы, самостоятельная работа, анализ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499120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«Платок для юганской куклы- пакы»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Ткань квадратной или треугольной формы, ножницы, иголки с </a:t>
                      </a:r>
                      <a:r>
                        <a:rPr lang="ru-RU" sz="1100" b="0" spc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нитками.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Беседа о народах ханты, рассматривание образцов платков, показ этапов работы, самостоятельная работа, анализ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январь</a:t>
                      </a:r>
                      <a:endParaRPr lang="ru-RU" sz="1100" b="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Знакомство с бисером</a:t>
                      </a:r>
                      <a:endParaRPr lang="ru-RU" sz="1100" b="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Бисер, леска или иголка с ниткой,</a:t>
                      </a:r>
                      <a:endParaRPr lang="ru-RU" sz="1100" b="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Рассказ воспитателя, рассматривание украшений, узоров, показ этапов работы, самостоятельная </a:t>
                      </a:r>
                      <a:r>
                        <a:rPr lang="ru-RU" sz="1100" b="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работа.</a:t>
                      </a:r>
                      <a:endParaRPr lang="ru-RU" sz="1100" b="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285728"/>
            <a:ext cx="3179793" cy="6286544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Северные посиделки</a:t>
            </a:r>
            <a:endParaRPr lang="ru-RU" sz="1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User\Desktop\Новая папка\Изображение 017.jpg"/>
          <p:cNvPicPr>
            <a:picLocks noChangeAspect="1" noChangeArrowheads="1"/>
          </p:cNvPicPr>
          <p:nvPr/>
        </p:nvPicPr>
        <p:blipFill>
          <a:blip r:embed="rId2"/>
          <a:srcRect l="10559" t="23485" r="3046" b="7766"/>
          <a:stretch>
            <a:fillRect/>
          </a:stretch>
        </p:blipFill>
        <p:spPr bwMode="auto">
          <a:xfrm rot="5400000">
            <a:off x="469238" y="3316920"/>
            <a:ext cx="2776204" cy="3286116"/>
          </a:xfrm>
          <a:prstGeom prst="rect">
            <a:avLst/>
          </a:prstGeom>
          <a:noFill/>
        </p:spPr>
      </p:pic>
      <p:pic>
        <p:nvPicPr>
          <p:cNvPr id="8" name="Picture 2" descr="C:\Users\User\Desktop\Новая папка\Изображение 028.jpg"/>
          <p:cNvPicPr>
            <a:picLocks noChangeAspect="1" noChangeArrowheads="1"/>
          </p:cNvPicPr>
          <p:nvPr/>
        </p:nvPicPr>
        <p:blipFill>
          <a:blip r:embed="rId3"/>
          <a:srcRect l="28535" t="10558" r="15909" b="10559"/>
          <a:stretch>
            <a:fillRect/>
          </a:stretch>
        </p:blipFill>
        <p:spPr bwMode="auto">
          <a:xfrm>
            <a:off x="285720" y="571480"/>
            <a:ext cx="3143272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3050"/>
            <a:ext cx="3036917" cy="727058"/>
          </a:xfrm>
        </p:spPr>
        <p:txBody>
          <a:bodyPr anchor="ctr">
            <a:normAutofit/>
          </a:bodyPr>
          <a:lstStyle/>
          <a:p>
            <a:pPr algn="ctr"/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Дружат дети всей земли</a:t>
            </a:r>
            <a:endParaRPr lang="ru-RU" sz="1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786182" y="177382"/>
          <a:ext cx="5043493" cy="625201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4314"/>
                <a:gridCol w="712803"/>
                <a:gridCol w="679886"/>
                <a:gridCol w="1421580"/>
                <a:gridCol w="1730619"/>
                <a:gridCol w="284291"/>
              </a:tblGrid>
              <a:tr h="357190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январь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Знакомство с бисером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Бисер, леска или иголка с ниткой,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Рассказ воспитателя, </a:t>
                      </a:r>
                      <a:r>
                        <a:rPr lang="ru-RU" sz="1100" b="0" spc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рассм.</a:t>
                      </a:r>
                      <a:r>
                        <a:rPr lang="ru-RU" sz="1100" b="0" spc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spc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украшений</a:t>
                      </a: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узоров</a:t>
                      </a:r>
                      <a:r>
                        <a:rPr lang="ru-RU" sz="1100" b="0" spc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,.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50006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«Турлопс»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(нагрудник)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Бисер, леска или иголка с ниткой, кусочек </a:t>
                      </a:r>
                      <a:r>
                        <a:rPr lang="ru-RU" sz="1100" b="0" spc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ткани.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Рассказ </a:t>
                      </a:r>
                      <a:r>
                        <a:rPr lang="ru-RU" sz="1100" b="0" spc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воспитателя, </a:t>
                      </a: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узоров, показ этапов работы, 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69678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февраль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«Узоры из пуговиц для женских </a:t>
                      </a:r>
                      <a:r>
                        <a:rPr lang="ru-RU" sz="1100" b="0" spc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украшений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Сукно, бисер и пуговицы разного цвета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Рассказ воспитателя, рассматривание украшений, узоров, показ этапов работы, самостоятельная работа, анализ работ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557427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«Украшение из </a:t>
                      </a:r>
                      <a:r>
                        <a:rPr lang="ru-RU" sz="1100" b="0" spc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бисера»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Бисер разного цвета, ситец или сукно квадратной формы</a:t>
                      </a:r>
                      <a:r>
                        <a:rPr lang="ru-RU" sz="1100" b="0" spc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,.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Рассматривание образцов украшений, узоров, цветовой гаммы, показ этапов работы</a:t>
                      </a:r>
                      <a:r>
                        <a:rPr lang="ru-RU" sz="1100" b="0" spc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,.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53034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март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«Украшение для </a:t>
                      </a:r>
                      <a:r>
                        <a:rPr lang="ru-RU" sz="1100" b="0" spc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манжета»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Бисер 2-3 цветов, тонкая ткань прямоугольной </a:t>
                      </a:r>
                      <a:r>
                        <a:rPr lang="ru-RU" sz="1100" b="0" spc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формы.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Рассматривание образцов украшений, узоров, цветовой </a:t>
                      </a:r>
                      <a:r>
                        <a:rPr lang="ru-RU" sz="1100" b="0" spc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гаммы.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557427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Акань- хантыйская кукла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Куклы хантов разных регионов,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Ткань ситец или сатин, однотонная и цветная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Рассматривание кукол этнических групп ханты, показ образца, самостоятельная </a:t>
                      </a:r>
                      <a:r>
                        <a:rPr lang="ru-RU" sz="1100" b="0" spc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работа.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557427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апрель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«Пакы»-кукла юганских ханты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Куклы хантов разных регионов,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Ткань ситец или сатин, однотонная и цветная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Рассматривание кукол этнических групп ханты, показ образца, самостоятельная </a:t>
                      </a:r>
                      <a:r>
                        <a:rPr lang="ru-RU" sz="1100" b="0" spc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работа.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327634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Экскурсия в </a:t>
                      </a:r>
                      <a:r>
                        <a:rPr lang="ru-RU" sz="1100" b="0" spc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ДЭКОЦ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Предметы быта, одежда, ифушки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Рассказ сотрудника о коренных народах ханты и манси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323864"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замыслу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Бумага в клеточку, цветная </a:t>
                      </a:r>
                      <a:r>
                        <a:rPr lang="ru-RU" sz="1100" b="0" spc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бумага.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Беседа о </a:t>
                      </a:r>
                      <a:r>
                        <a:rPr lang="ru-RU" sz="1100" b="0" spc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декоративно- приклад. </a:t>
                      </a: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творчестве ханты </a:t>
                      </a:r>
                      <a:r>
                        <a:rPr lang="ru-RU" sz="1100" b="0" spc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 манси.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485796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май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замыслу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Бумага в клеточку, цветная бумага, </a:t>
                      </a:r>
                      <a:r>
                        <a:rPr lang="ru-RU" sz="1100" b="0" spc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карандаши.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Беседа о </a:t>
                      </a:r>
                      <a:r>
                        <a:rPr lang="ru-RU" sz="1100" b="0" spc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декор.</a:t>
                      </a:r>
                      <a:r>
                        <a:rPr lang="ru-RU" sz="1100" b="0" spc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spc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­ творчестве </a:t>
                      </a: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ханты и </a:t>
                      </a:r>
                      <a:r>
                        <a:rPr lang="ru-RU" sz="1100" b="0" spc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манси.</a:t>
                      </a:r>
                      <a:r>
                        <a:rPr lang="ru-RU" sz="1100" b="0" spc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Самостоятельная работа.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298371"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vert="vert270"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Чему </a:t>
                      </a:r>
                      <a:r>
                        <a:rPr lang="ru-RU" sz="110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мы </a:t>
                      </a:r>
                      <a:r>
                        <a:rPr lang="ru-RU" sz="1100" spc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научились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Выставка детских работ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Рассказ воспитателя, рассматривание работ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solidFill>
                      <a:schemeClr val="bg1"/>
                    </a:solidFill>
                  </a:tcPr>
                </a:tc>
              </a:tr>
              <a:tr h="13073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vert="vert270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Диагностика умений и </a:t>
                      </a:r>
                      <a:r>
                        <a:rPr lang="ru-RU" sz="1100" spc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навыков                                ВСЕГО ЗАНЯТИИ           36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b"/>
                </a:tc>
                <a:tc hMerge="1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1435100"/>
            <a:ext cx="3500462" cy="42799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Новая папка\DSC01549.JPG"/>
          <p:cNvPicPr>
            <a:picLocks noChangeAspect="1" noChangeArrowheads="1"/>
          </p:cNvPicPr>
          <p:nvPr/>
        </p:nvPicPr>
        <p:blipFill>
          <a:blip r:embed="rId2" cstate="print"/>
          <a:srcRect l="25433" t="18617" r="26695" b="26197"/>
          <a:stretch>
            <a:fillRect/>
          </a:stretch>
        </p:blipFill>
        <p:spPr bwMode="auto">
          <a:xfrm>
            <a:off x="214282" y="1428736"/>
            <a:ext cx="2313559" cy="2000264"/>
          </a:xfrm>
          <a:prstGeom prst="rect">
            <a:avLst/>
          </a:prstGeom>
          <a:noFill/>
        </p:spPr>
      </p:pic>
      <p:pic>
        <p:nvPicPr>
          <p:cNvPr id="6" name="Рисунок 5" descr="DSC01551"/>
          <p:cNvPicPr/>
          <p:nvPr/>
        </p:nvPicPr>
        <p:blipFill>
          <a:blip r:embed="rId3" cstate="print"/>
          <a:srcRect l="23238" t="32216" r="46130" b="6575"/>
          <a:stretch>
            <a:fillRect/>
          </a:stretch>
        </p:blipFill>
        <p:spPr bwMode="auto">
          <a:xfrm>
            <a:off x="428596" y="3429000"/>
            <a:ext cx="1500198" cy="2143140"/>
          </a:xfrm>
          <a:prstGeom prst="rect">
            <a:avLst/>
          </a:prstGeom>
          <a:noFill/>
        </p:spPr>
      </p:pic>
      <p:pic>
        <p:nvPicPr>
          <p:cNvPr id="7" name="Рисунок 6" descr="F:\Надя +\Откр. зан. О.В\DSC01546.JPG"/>
          <p:cNvPicPr/>
          <p:nvPr/>
        </p:nvPicPr>
        <p:blipFill>
          <a:blip r:embed="rId4" cstate="print"/>
          <a:srcRect l="28608" t="40625" r="41980" b="9375"/>
          <a:stretch>
            <a:fillRect/>
          </a:stretch>
        </p:blipFill>
        <p:spPr bwMode="auto">
          <a:xfrm>
            <a:off x="1928794" y="3429000"/>
            <a:ext cx="1571636" cy="2147777"/>
          </a:xfrm>
          <a:prstGeom prst="rect">
            <a:avLst/>
          </a:prstGeom>
          <a:noFill/>
        </p:spPr>
      </p:pic>
      <p:pic>
        <p:nvPicPr>
          <p:cNvPr id="3" name="Picture 2" descr="C:\Users\User\Desktop\DSC01544.JPG"/>
          <p:cNvPicPr>
            <a:picLocks noChangeAspect="1" noChangeArrowheads="1"/>
          </p:cNvPicPr>
          <p:nvPr/>
        </p:nvPicPr>
        <p:blipFill>
          <a:blip r:embed="rId5" cstate="print"/>
          <a:srcRect l="23438" t="37133" r="53124" b="13234"/>
          <a:stretch>
            <a:fillRect/>
          </a:stretch>
        </p:blipFill>
        <p:spPr bwMode="auto">
          <a:xfrm>
            <a:off x="1785918" y="1428736"/>
            <a:ext cx="1259425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3050"/>
            <a:ext cx="2822603" cy="5841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Знакомство с играми народов ханты и манси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 концу года ребенок может: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Выбирать знакомые орнаменты, рисовать их на бумаге, вырезать, декорировать ими элементы одежды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Пользоваться иглой и наперстком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Умеет шить предметы для рукоделия, пришивать пуговицы, пришивать разноцветные полоски ткани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Умеет плести украшения из бисера и вышивать бисером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Умеет изготовлять народную игрушку</a:t>
            </a:r>
          </a:p>
          <a:p>
            <a:pPr algn="ctr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Работа с педагогами ДОУ и педагогами дополнительного образования в рамках проекта</a:t>
            </a: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928670"/>
            <a:ext cx="3286148" cy="5214974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643306" y="3357561"/>
          <a:ext cx="5214974" cy="276455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84651"/>
                <a:gridCol w="3030323"/>
              </a:tblGrid>
              <a:tr h="1601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Форма</a:t>
                      </a:r>
                      <a:r>
                        <a:rPr lang="ru-RU" sz="1200" b="1" spc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19386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Методический совет</a:t>
                      </a: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Рассмотрение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программы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1671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Педагогический совет</a:t>
                      </a:r>
                    </a:p>
                  </a:txBody>
                  <a:tcPr marL="6350" marR="63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Ознакомление с программой</a:t>
                      </a: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1593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Консультация</a:t>
                      </a: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«Орнаментальное искусство обских угров»</a:t>
                      </a: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153205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Рекомендации</a:t>
                      </a: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«Обычаи коренных народов севера»</a:t>
                      </a: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30641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Семинар-практикум</a:t>
                      </a: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Изготовление традиционной игрушки народа ханты - куклы- акань</a:t>
                      </a: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19325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Викторина</a:t>
                      </a: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«Знаете ли Вы узоры народов севера»</a:t>
                      </a: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3284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Совместный семинар 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педагог.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ДЭКОЦ «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Лылынг-союм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»</a:t>
                      </a: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«Ознакомление дошкольников с культурой обских народов»</a:t>
                      </a: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6128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Творческий отчет о работе по программе -открытое мероприятие -выставка работ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- слайдовая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презентация опыта</a:t>
                      </a: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«Знакомим детей с орнаментальным искусством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</a:rPr>
                        <a:t>обск - 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угорских народов»</a:t>
                      </a:r>
                    </a:p>
                  </a:txBody>
                  <a:tcPr marL="6350" marR="6350" marT="0" marB="0"/>
                </a:tc>
              </a:tr>
            </a:tbl>
          </a:graphicData>
        </a:graphic>
      </p:graphicFrame>
      <p:pic>
        <p:nvPicPr>
          <p:cNvPr id="8" name="Picture 2" descr="C:\Users\User\Desktop\Новая папка\Изображение 009.jpg"/>
          <p:cNvPicPr>
            <a:picLocks noChangeAspect="1" noChangeArrowheads="1"/>
          </p:cNvPicPr>
          <p:nvPr/>
        </p:nvPicPr>
        <p:blipFill>
          <a:blip r:embed="rId2"/>
          <a:srcRect l="16097" t="28605" r="43566" b="37765"/>
          <a:stretch>
            <a:fillRect/>
          </a:stretch>
        </p:blipFill>
        <p:spPr bwMode="auto">
          <a:xfrm>
            <a:off x="571472" y="1000108"/>
            <a:ext cx="2643206" cy="3033262"/>
          </a:xfrm>
          <a:prstGeom prst="rect">
            <a:avLst/>
          </a:prstGeom>
          <a:noFill/>
        </p:spPr>
      </p:pic>
      <p:pic>
        <p:nvPicPr>
          <p:cNvPr id="9" name="Picture 2" descr="C:\Users\User\Desktop\Новая папка\р.jpg"/>
          <p:cNvPicPr>
            <a:picLocks noChangeAspect="1" noChangeArrowheads="1"/>
          </p:cNvPicPr>
          <p:nvPr/>
        </p:nvPicPr>
        <p:blipFill>
          <a:blip r:embed="rId3">
            <a:lum bright="20000" contrast="20000"/>
          </a:blip>
          <a:srcRect l="14601" t="20588" r="17287" b="19669"/>
          <a:stretch>
            <a:fillRect/>
          </a:stretch>
        </p:blipFill>
        <p:spPr bwMode="auto">
          <a:xfrm>
            <a:off x="214282" y="4000504"/>
            <a:ext cx="3286149" cy="2094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3050"/>
            <a:ext cx="2965479" cy="6013470"/>
          </a:xfrm>
        </p:spPr>
        <p:txBody>
          <a:bodyPr anchor="t">
            <a:normAutofit/>
          </a:bodyPr>
          <a:lstStyle/>
          <a:p>
            <a:pPr algn="ctr"/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Художественно-творческие мастерские с детьми и педагогами по декоративно-прикладному творчеству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643306" y="285728"/>
          <a:ext cx="5183189" cy="203295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854206"/>
                <a:gridCol w="2143140"/>
                <a:gridCol w="1185843"/>
              </a:tblGrid>
              <a:tr h="214314">
                <a:tc gridSpan="3"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1000"/>
                        </a:spcAft>
                      </a:pPr>
                      <a:r>
                        <a:rPr lang="ru-RU" sz="1400" b="1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Courier New"/>
                          <a:cs typeface="Times New Roman"/>
                        </a:rPr>
                        <a:t>Работа с родителями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9226">
                <a:tc>
                  <a:txBody>
                    <a:bodyPr/>
                    <a:lstStyle/>
                    <a:p>
                      <a:pPr algn="ctr">
                        <a:lnSpc>
                          <a:spcPts val="1150"/>
                        </a:lnSpc>
                        <a:spcAft>
                          <a:spcPts val="600"/>
                        </a:spcAft>
                      </a:pPr>
                      <a:r>
                        <a:rPr lang="ru-RU" sz="1150" b="1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Форма</a:t>
                      </a:r>
                      <a:r>
                        <a:rPr lang="ru-RU" sz="1150" b="1" spc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150" b="1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115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50" b="1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</a:t>
                      </a:r>
                      <a:endParaRPr lang="ru-RU" sz="115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50" b="1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Сроки </a:t>
                      </a:r>
                      <a:endParaRPr lang="ru-RU" sz="115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300"/>
                        </a:spcAft>
                      </a:pPr>
                      <a:r>
                        <a:rPr lang="ru-RU" sz="1150" dirty="0">
                          <a:latin typeface="Times New Roman"/>
                          <a:ea typeface="Times New Roman"/>
                        </a:rPr>
                        <a:t>Родительское</a:t>
                      </a:r>
                    </a:p>
                    <a:p>
                      <a:pPr algn="just">
                        <a:lnSpc>
                          <a:spcPts val="11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Times New Roman"/>
                        </a:rPr>
                        <a:t>собрание</a:t>
                      </a: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Times New Roman"/>
                        </a:rPr>
                        <a:t>Знакомство с программой «Северное сияние»</a:t>
                      </a:r>
                    </a:p>
                  </a:txBody>
                  <a:tcPr marL="6350" marR="63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Times New Roman"/>
                        </a:rPr>
                        <a:t>Сентябрь-октябрь</a:t>
                      </a: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Times New Roman"/>
                        </a:rPr>
                        <a:t>Посещение занятий</a:t>
                      </a: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Times New Roman"/>
                        </a:rPr>
                        <a:t>Орнаментирование элементов одежды обских угров (старшая группа) Работа с тканью (подготовительная группа</a:t>
                      </a:r>
                    </a:p>
                  </a:txBody>
                  <a:tcPr marL="6350" marR="63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Times New Roman"/>
                        </a:rPr>
                        <a:t>В течение года по плану</a:t>
                      </a: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Times New Roman"/>
                        </a:rPr>
                        <a:t>Памятка для родителей</a:t>
                      </a: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Times New Roman"/>
                        </a:rPr>
                        <a:t>Правила работы с иголкой</a:t>
                      </a: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Times New Roman"/>
                        </a:rPr>
                        <a:t>В течение года по плану</a:t>
                      </a: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101934">
                <a:tc>
                  <a:txBody>
                    <a:bodyPr/>
                    <a:lstStyle/>
                    <a:p>
                      <a:pPr algn="just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Times New Roman"/>
                        </a:rPr>
                        <a:t>Выставка</a:t>
                      </a: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Times New Roman"/>
                        </a:rPr>
                        <a:t>Северные узоры</a:t>
                      </a: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latin typeface="Times New Roman"/>
                          <a:ea typeface="Times New Roman"/>
                        </a:rPr>
                        <a:t>Апрель-май</a:t>
                      </a: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00430" y="2357430"/>
            <a:ext cx="5357850" cy="392909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Новизна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Сделана попытка разработать проект по художественно-творческому развитию дошкольников на региональном материале посредством интеграции дошкольного и дополнительного образования</a:t>
            </a:r>
          </a:p>
          <a:p>
            <a:pPr algn="ctr"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Практическая значимость</a:t>
            </a:r>
          </a:p>
          <a:p>
            <a:pPr lvl="0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Выявление творчески одаренных детей</a:t>
            </a:r>
          </a:p>
          <a:p>
            <a:pPr lvl="0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Расширение спектра дополнительных бесплатных образовательных услуг</a:t>
            </a:r>
          </a:p>
          <a:p>
            <a:pPr lvl="0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по художественно-творческому развитию, разработан на региональном материале с привлечением учреждений дополнительного образования («Лылынг союм») и учреждений культуры (музеи) может быть использована в образовательном процессе в других ДОУ города</a:t>
            </a:r>
          </a:p>
          <a:p>
            <a:pPr algn="ctr"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Участники</a:t>
            </a:r>
          </a:p>
          <a:p>
            <a:pPr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Педагоги, дети, родители ДОУ, учреждения дополнительного образования, культуры</a:t>
            </a:r>
          </a:p>
          <a:p>
            <a:endParaRPr lang="ru-RU" dirty="0"/>
          </a:p>
        </p:txBody>
      </p:sp>
      <p:pic>
        <p:nvPicPr>
          <p:cNvPr id="6" name="Рисунок 5" descr="Изображение%20017"/>
          <p:cNvPicPr/>
          <p:nvPr/>
        </p:nvPicPr>
        <p:blipFill>
          <a:blip r:embed="rId2">
            <a:lum bright="18000" contrast="-6000"/>
          </a:blip>
          <a:srcRect/>
          <a:stretch>
            <a:fillRect/>
          </a:stretch>
        </p:blipFill>
        <p:spPr bwMode="auto">
          <a:xfrm>
            <a:off x="500034" y="1785926"/>
            <a:ext cx="2857520" cy="2071702"/>
          </a:xfrm>
          <a:prstGeom prst="rect">
            <a:avLst/>
          </a:prstGeom>
          <a:noFill/>
        </p:spPr>
      </p:pic>
      <p:pic>
        <p:nvPicPr>
          <p:cNvPr id="7" name="Рисунок 6" descr="C:\Users\User\Desktop\Новая папка\фото 001.jpg"/>
          <p:cNvPicPr/>
          <p:nvPr/>
        </p:nvPicPr>
        <p:blipFill>
          <a:blip r:embed="rId3" cstate="print"/>
          <a:srcRect l="29583" t="51953" r="50259" b="21354"/>
          <a:stretch>
            <a:fillRect/>
          </a:stretch>
        </p:blipFill>
        <p:spPr bwMode="auto">
          <a:xfrm>
            <a:off x="1785918" y="3929066"/>
            <a:ext cx="157163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Новая папка\фото 001.jpg"/>
          <p:cNvPicPr/>
          <p:nvPr/>
        </p:nvPicPr>
        <p:blipFill>
          <a:blip r:embed="rId4" cstate="print"/>
          <a:srcRect l="2903" t="51146" r="82950" b="21263"/>
          <a:stretch>
            <a:fillRect/>
          </a:stretch>
        </p:blipFill>
        <p:spPr bwMode="auto">
          <a:xfrm>
            <a:off x="428596" y="3857628"/>
            <a:ext cx="1357322" cy="225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b="1" dirty="0" smtClean="0">
                <a:latin typeface="Times New Roman" pitchFamily="18" charset="0"/>
                <a:cs typeface="Times New Roman" pitchFamily="18" charset="0"/>
              </a:rPr>
              <a:t>Учебно-методическое </a:t>
            </a:r>
            <a:r>
              <a:rPr lang="ru-RU" sz="2900" b="1" smtClean="0">
                <a:latin typeface="Times New Roman" pitchFamily="18" charset="0"/>
                <a:cs typeface="Times New Roman" pitchFamily="18" charset="0"/>
              </a:rPr>
              <a:t>обеспечение проекта</a:t>
            </a:r>
            <a:endParaRPr lang="ru-RU" sz="2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Ерныхова Е. Вадичупова Т.С. Учимся мастерить изделия обско-угорских народов.- Ханты- Мансийск-2006.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А. Декоративно-прикладное искусство обско-угорских народов. - Йошкар-Ола, 2000.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Ерныхова Е.Уроки Евдокии Ерныховой: Декоративно-прикладное искусство ханты и манси. - Березово, 1997.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Канев В.Ф. Береста в руках юного умельца и учителя. -Сыктывкар, 1994.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Клевцов В.И. Плетение из бересты (50 полезных изделий).- СбП: Лениздат, 1996.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Кудрявцев В., Решетникова Р.Е. Ребенок и декоративно-прикладное искусство обских угров.-М.: Издательство ИКАР, 2003.-208с.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Молданова Т. Орнаментальное искусство народов ханты и манси// Югра. - 1992-№1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Молданова Т.А. Орнамент хантов Казымского приобья: семантика, мифология, генезис.-Томск, 1999.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Николаева Т.Е., Егорова Г.И., Волдина Т.В. Сохранение фольклорных традиций.-Ханты-Мансийск: полиграфист, 2005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Тахтуева А.М. Материальная культура юганских ханты. Северный дом.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Шешкин П.Е., Шабалина И.Д. Мансийские орнаменты. СбП, Просвещение,1993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Хозяинова В.В. Декоративно-прикладное искусство манси/ под ред. Полуниной Т.А.-Ханты-Мансийск: ГуиПП» Полиграфист», 2002,- 48с.</a:t>
            </a:r>
          </a:p>
          <a:p>
            <a:pPr>
              <a:buNone/>
            </a:pPr>
            <a:endParaRPr lang="ru-RU" sz="1400" dirty="0" smtClean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000108"/>
            <a:ext cx="3071833" cy="45005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C:\Users\User\Desktop\Новая папка\IMG_1716.jpg"/>
          <p:cNvPicPr>
            <a:picLocks noChangeAspect="1" noChangeArrowheads="1"/>
          </p:cNvPicPr>
          <p:nvPr/>
        </p:nvPicPr>
        <p:blipFill>
          <a:blip r:embed="rId2" cstate="print"/>
          <a:srcRect l="20827" t="16248" b="-615"/>
          <a:stretch>
            <a:fillRect/>
          </a:stretch>
        </p:blipFill>
        <p:spPr bwMode="auto">
          <a:xfrm>
            <a:off x="428596" y="3143248"/>
            <a:ext cx="3000396" cy="2397833"/>
          </a:xfrm>
          <a:prstGeom prst="rect">
            <a:avLst/>
          </a:prstGeom>
          <a:noFill/>
        </p:spPr>
      </p:pic>
      <p:pic>
        <p:nvPicPr>
          <p:cNvPr id="6" name="Рисунок 5" descr="C:\Users\User\Desktop\Новая папка\фото 001.jpg"/>
          <p:cNvPicPr/>
          <p:nvPr/>
        </p:nvPicPr>
        <p:blipFill>
          <a:blip r:embed="rId3" cstate="print"/>
          <a:srcRect l="6478" t="10026" r="45000" b="63522"/>
          <a:stretch>
            <a:fillRect/>
          </a:stretch>
        </p:blipFill>
        <p:spPr bwMode="auto">
          <a:xfrm>
            <a:off x="428596" y="928670"/>
            <a:ext cx="3000396" cy="223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Знакомство с жизнью и бытом коренных народов</a:t>
            </a:r>
            <a:endParaRPr lang="ru-RU" sz="1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273050"/>
            <a:ext cx="5357850" cy="601347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400" b="1" dirty="0" smtClean="0">
                <a:latin typeface="Times New Roman" pitchFamily="18" charset="0"/>
              </a:rPr>
              <a:t>Ожидаемые результаты</a:t>
            </a:r>
          </a:p>
          <a:p>
            <a:pPr lvl="0"/>
            <a:r>
              <a:rPr lang="ru-RU" sz="1400" dirty="0" smtClean="0">
                <a:latin typeface="Times New Roman" pitchFamily="18" charset="0"/>
              </a:rPr>
              <a:t> Создание условий для развития индивидуальных возможностей ребенка</a:t>
            </a:r>
          </a:p>
          <a:p>
            <a:pPr lvl="0"/>
            <a:r>
              <a:rPr lang="ru-RU" sz="1400" dirty="0" smtClean="0">
                <a:latin typeface="Times New Roman" pitchFamily="18" charset="0"/>
              </a:rPr>
              <a:t> Участие детей в конкурсах и выставках декоративно-прикладного творчества</a:t>
            </a:r>
          </a:p>
          <a:p>
            <a:pPr lvl="0"/>
            <a:r>
              <a:rPr lang="ru-RU" sz="1400" dirty="0" smtClean="0">
                <a:latin typeface="Times New Roman" pitchFamily="18" charset="0"/>
              </a:rPr>
              <a:t> Повышение квалификации педагогических кадров</a:t>
            </a:r>
          </a:p>
          <a:p>
            <a:pPr lvl="0"/>
            <a:r>
              <a:rPr lang="ru-RU" sz="1400" dirty="0" smtClean="0">
                <a:latin typeface="Times New Roman" pitchFamily="18" charset="0"/>
              </a:rPr>
              <a:t> Удовлетворение образовательных запросов и потребностей родителей воспитанников</a:t>
            </a:r>
          </a:p>
          <a:p>
            <a:pPr lvl="0"/>
            <a:r>
              <a:rPr lang="ru-RU" sz="1400" dirty="0" smtClean="0">
                <a:latin typeface="Times New Roman" pitchFamily="18" charset="0"/>
              </a:rPr>
              <a:t> Расширение взаимодействия с учреждениями культуры и дополнительного образования</a:t>
            </a:r>
          </a:p>
          <a:p>
            <a:r>
              <a:rPr lang="ru-RU" sz="1400" b="1" dirty="0" smtClean="0">
                <a:latin typeface="Times New Roman"/>
                <a:ea typeface="Times New Roman"/>
              </a:rPr>
              <a:t>Показатели объема представлений у детей о жилище, одежде, посуде и декоративно-</a:t>
            </a:r>
            <a:r>
              <a:rPr lang="ru-RU" sz="14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прикладном искусстве обско-угорских </a:t>
            </a:r>
            <a:endParaRPr lang="ru-RU" sz="1400" b="1" dirty="0" smtClean="0">
              <a:latin typeface="Times New Roman"/>
              <a:ea typeface="Times New Roman"/>
            </a:endParaRPr>
          </a:p>
          <a:p>
            <a:pPr lvl="0"/>
            <a:endParaRPr lang="ru-RU" sz="1400" dirty="0" smtClean="0"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435101"/>
            <a:ext cx="3036917" cy="4279916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00430" y="3357562"/>
          <a:ext cx="5357850" cy="295489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26640"/>
                <a:gridCol w="1647713"/>
                <a:gridCol w="1373094"/>
                <a:gridCol w="1510403"/>
              </a:tblGrid>
              <a:tr h="552750">
                <a:tc>
                  <a:txBody>
                    <a:bodyPr/>
                    <a:lstStyle/>
                    <a:p>
                      <a:pPr indent="-22860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Показатели объема </a:t>
                      </a:r>
                      <a:r>
                        <a:rPr lang="ru-RU" sz="1100" b="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представлен.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100" b="0" spc="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-228600"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Полный </a:t>
                      </a: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объем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100" b="0" spc="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-228600"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Частичный </a:t>
                      </a: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объем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endParaRPr lang="ru-RU" sz="1100" b="0" spc="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-228600" algn="ctr">
                        <a:lnSpc>
                          <a:spcPts val="90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Нулевой </a:t>
                      </a: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объем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1281146">
                <a:tc>
                  <a:txBody>
                    <a:bodyPr/>
                    <a:lstStyle/>
                    <a:p>
                      <a:pPr indent="-2286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5-6 лет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indent="-228600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Проявляет устойчивый интерес к предметам быта, одежде, произведениям народного творчества, знаком с народной игрушкой, выделяет ее особенности,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Эпизодически проявляет интерес к народной игрушке обско-угорских народов, при помощи воспитателя может назвать характерные особенности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Ребенок не проявляет интереса к обско- угорскому народному искусству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1121003">
                <a:tc>
                  <a:txBody>
                    <a:bodyPr/>
                    <a:lstStyle/>
                    <a:p>
                      <a:pPr indent="-228600" algn="ctr">
                        <a:lnSpc>
                          <a:spcPts val="95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6-7 лет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indent="-228600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Устойчивый интерес к предметам быта, одежде, жилищу, произведениям народного творчества, орнаментам, </a:t>
                      </a:r>
                      <a:r>
                        <a:rPr lang="ru-RU" sz="1100" b="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народной игрушке знает и называет их особенности.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6200" indent="-228600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Интерес к предметам быта, </a:t>
                      </a:r>
                      <a:r>
                        <a:rPr lang="ru-RU" sz="1100" b="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одежде,</a:t>
                      </a:r>
                    </a:p>
                    <a:p>
                      <a:pPr marL="76200" indent="-228600"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жилищу</a:t>
                      </a: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ru-RU" sz="1100" b="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произвед.</a:t>
                      </a:r>
                    </a:p>
                    <a:p>
                      <a:pPr marL="76200" indent="-228600"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народного </a:t>
                      </a: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творчества, </a:t>
                      </a:r>
                      <a:endParaRPr lang="ru-RU" sz="1100" b="0" spc="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76200" indent="-228600"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орнаментам,</a:t>
                      </a:r>
                      <a:r>
                        <a:rPr lang="ru-RU" sz="1100" b="0" spc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игрушке</a:t>
                      </a:r>
                    </a:p>
                    <a:p>
                      <a:pPr marL="76200" indent="-228600" algn="l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Неустойчивы.</a:t>
                      </a:r>
                      <a:r>
                        <a:rPr lang="ru-RU" sz="1100" b="0" spc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-228600" algn="ct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ru-RU" sz="1100" b="0" spc="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Интерес к обско- угорскому народному искусству кратковременный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 descr="C:\Users\User\Desktop\Новая папка\Изображение 019.jpg"/>
          <p:cNvPicPr>
            <a:picLocks noChangeAspect="1" noChangeArrowheads="1"/>
          </p:cNvPicPr>
          <p:nvPr/>
        </p:nvPicPr>
        <p:blipFill>
          <a:blip r:embed="rId2"/>
          <a:srcRect l="8261" t="4167" r="2298" b="2083"/>
          <a:stretch>
            <a:fillRect/>
          </a:stretch>
        </p:blipFill>
        <p:spPr bwMode="auto">
          <a:xfrm rot="5400000">
            <a:off x="875082" y="910812"/>
            <a:ext cx="2071701" cy="3107550"/>
          </a:xfrm>
          <a:prstGeom prst="rect">
            <a:avLst/>
          </a:prstGeom>
          <a:noFill/>
        </p:spPr>
      </p:pic>
      <p:pic>
        <p:nvPicPr>
          <p:cNvPr id="6" name="Picture 2" descr="C:\Users\User\Desktop\Новая папка\Изображение 029.jpg"/>
          <p:cNvPicPr>
            <a:picLocks noChangeAspect="1" noChangeArrowheads="1"/>
          </p:cNvPicPr>
          <p:nvPr/>
        </p:nvPicPr>
        <p:blipFill>
          <a:blip r:embed="rId3"/>
          <a:srcRect l="2034" t="2079" r="3268" b="2079"/>
          <a:stretch>
            <a:fillRect/>
          </a:stretch>
        </p:blipFill>
        <p:spPr bwMode="auto">
          <a:xfrm rot="16200000">
            <a:off x="802024" y="3055572"/>
            <a:ext cx="2152575" cy="3042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Использование регионального компонента в оформлении групповой комнаты </a:t>
            </a:r>
            <a:endParaRPr lang="ru-RU" sz="1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42852"/>
            <a:ext cx="5357850" cy="6500858"/>
          </a:xfrm>
        </p:spPr>
        <p:txBody>
          <a:bodyPr>
            <a:normAutofit fontScale="25000" lnSpcReduction="20000"/>
          </a:bodyPr>
          <a:lstStyle/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5600" dirty="0" smtClean="0">
                <a:latin typeface="Times New Roman" pitchFamily="18" charset="0"/>
                <a:ea typeface="Times New Roman" pitchFamily="18" charset="0"/>
                <a:cs typeface="Arial" pitchFamily="34" charset="0"/>
              </a:rPr>
              <a:t>Ханты-Мансийский автономный округ в последние годы является благоприятным регионом нашей страны для проживания, с высоким уровнем экономического развития, с хорошим уровнем жизни. Югра - это многонациональный, полиэтнический округ, отсюда и особенность образования и воспитания детей, которая тесно связана с диалогом и трансляцией национальных культур. Причем проблема состоит в том, что на традиционных народных праздниках обско-угорских народов присутствующим отводится роль пассивного зрителя, наблюдателя. Необходимо организовать такую систему воспитания, которая непосредственно в образовательном учреждении познакомит детей с особенностями национальной культуры ханты и манси. Стержнем, вокруг, которого будет построена такая система, станет традиционное декоративно-прикладное искусство обско- угорских народов.</a:t>
            </a:r>
            <a:endParaRPr lang="ru-RU" sz="5600" dirty="0" smtClean="0">
              <a:latin typeface="Times New Roman" pitchFamily="18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5600" dirty="0" smtClean="0">
                <a:latin typeface="Times New Roman" pitchFamily="18" charset="0"/>
                <a:ea typeface="Times New Roman" pitchFamily="18" charset="0"/>
                <a:cs typeface="Arial" pitchFamily="34" charset="0"/>
              </a:rPr>
              <a:t>   Искусство коренных народов - это самобытный пласт этнокультуры. С точки зрения исследователей, народное изобразительное искусство, особенно декоративное, отличается богатством и своеобразием сочетания красок, нарядностью, сказочностью образов. Яркие цвета узоров, симметрия и ритм, чередование форм привлекают детей. Реалистичность и простота оформления предметов народного декоративного искусства делают их доступными детскому пониманию, ребенок дошкольного возраста способен освоить технику выполнения узоров и самостоятельно орнаментировать изделия. Изделия народного искусства помогают усвоить нравы, обычаи, учат понимать и любить прекрасное, дают пищу художественному восприятию детей, способствуют возникновению эстетического переживания и первых эстетических суждений.</a:t>
            </a:r>
            <a:endParaRPr lang="ru-RU" sz="5600" dirty="0" smtClean="0">
              <a:latin typeface="Times New Roman" pitchFamily="18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5600" dirty="0" smtClean="0">
                <a:latin typeface="Times New Roman" pitchFamily="18" charset="0"/>
                <a:ea typeface="Times New Roman" pitchFamily="18" charset="0"/>
                <a:cs typeface="Arial" pitchFamily="34" charset="0"/>
              </a:rPr>
              <a:t>   Стремление познакомить с культурой коренных народов, желание показать ее привлекательность и неповторимость привело к тому, что была составлен проект, дающий возможность воспитателю вести не стихийную, а планомерную работу по приобщению детей к декоративно-прикладному и орнаментальному искусству обских угров.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5600" dirty="0" smtClean="0">
                <a:latin typeface="Times New Roman" pitchFamily="18" charset="0"/>
                <a:ea typeface="Times New Roman" pitchFamily="18" charset="0"/>
                <a:cs typeface="Arial" pitchFamily="34" charset="0"/>
              </a:rPr>
              <a:t>   Организуя работу мы опирались на принципы построения продуктивной деятельности в условиях развивающегося дошкольного образования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Arial" pitchFamily="34" charset="0"/>
              </a:rPr>
              <a:t>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44" y="1500174"/>
            <a:ext cx="3357586" cy="49942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Новая папка\SDC11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736"/>
            <a:ext cx="3429024" cy="2571768"/>
          </a:xfrm>
          <a:prstGeom prst="rect">
            <a:avLst/>
          </a:prstGeom>
          <a:noFill/>
        </p:spPr>
      </p:pic>
      <p:pic>
        <p:nvPicPr>
          <p:cNvPr id="5" name="Picture 2" descr="C:\Users\User\Desktop\Новая папка\DSC014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946926"/>
            <a:ext cx="3428992" cy="25717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3050"/>
            <a:ext cx="3036917" cy="441306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Центры краеведения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928670"/>
            <a:ext cx="3571900" cy="52149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786182" y="214290"/>
            <a:ext cx="5114932" cy="6286544"/>
          </a:xfrm>
        </p:spPr>
        <p:txBody>
          <a:bodyPr>
            <a:normAutofit fontScale="25000" lnSpcReduction="20000"/>
          </a:bodyPr>
          <a:lstStyle/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художественной умелости как общей способности к освоению широкого круга конкретных художественных (декоративно-прикладных) умений, их гибкому применению и видоизменению в нестандартных ситуациях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основе художественной умелости лежит творческое воображение ребенка, а именно способность «видеть целое раньше частей», развитие у дошкольников умения выделять целостнообразующие свойства создаваемых объектов и ориентироваться на них в ходе развертывания продуктивной деятельности. 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поиск смысла создаваемого и передачи его другим людям способность экспериментировать с образами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овладение детьми средствами композиции и композиционного поиска: пропорцией, масштабностью, ритмом, контрастом, которые получают особое выражение в декоративно-прикладном искусстве.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Проект «Югорские напевы» является специализированным проектом для дополнительного образования детей старшего дошкольного возраста по художественно­творческому развитию и направлена на комплексное решение задач познавательного, художественно-эстетического и речевого развития детей через ознакомление с декоративно-прикладным искусством обских угров.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600" dirty="0" smtClean="0">
                <a:latin typeface="Times New Roman" pitchFamily="18" charset="0"/>
                <a:cs typeface="Times New Roman" pitchFamily="18" charset="0"/>
              </a:rPr>
            </a:b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User\Desktop\Новая папка\SDC113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3619526" cy="2714644"/>
          </a:xfrm>
          <a:prstGeom prst="rect">
            <a:avLst/>
          </a:prstGeom>
          <a:noFill/>
        </p:spPr>
      </p:pic>
      <p:pic>
        <p:nvPicPr>
          <p:cNvPr id="3" name="Picture 2" descr="C:\Users\User\Desktop\Новая папка\Изображение фото 112.jpg"/>
          <p:cNvPicPr>
            <a:picLocks noChangeAspect="1" noChangeArrowheads="1"/>
          </p:cNvPicPr>
          <p:nvPr/>
        </p:nvPicPr>
        <p:blipFill>
          <a:blip r:embed="rId3" cstate="print"/>
          <a:srcRect r="2495" b="11111"/>
          <a:stretch>
            <a:fillRect/>
          </a:stretch>
        </p:blipFill>
        <p:spPr bwMode="auto">
          <a:xfrm>
            <a:off x="214282" y="3571876"/>
            <a:ext cx="357190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3214710" cy="1500198"/>
          </a:xfrm>
        </p:spPr>
        <p:txBody>
          <a:bodyPr anchor="t">
            <a:noAutofit/>
          </a:bodyPr>
          <a:lstStyle/>
          <a:p>
            <a:pPr algn="ctr"/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Символы округа, города, литература обско-угорских народов,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предметы народно-прикладного творчества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42852"/>
            <a:ext cx="5257808" cy="650085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рассчитан на два года обучения. Занятия проводятся в течение учебного года 1 раз в неделю во второй половине дня. Всего 36 занятий в год в каждой возрастной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группе. Продолжительность занятий: в старшей группе - 25 минут, в подготовительной группе - 30 минут. Занятия проводятся по подгруппам. Набор воспитанников проходит в начале учебного года на основе желания детей и интересов родителей.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Проект для детей 5-6 лет состоит из блоков: «Жизненный уклад обских угров», «Культура коренных народов обского Севера», «Орнаментальное искусство обских угров», «Декорирование деталей и предметов одежды».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Проект для детей 6-7 лет включает блоки: «Югорский мир», «Игрушки из природного материала», «Орнаменты», «Работа с иголкой», «Бисероплетение», «Работа с тканью».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Развитие художественно-творческих способностей старших дошкольников средствами декоративно-прикладного и орнаментального искусства обских угров.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Обучающие:</a:t>
            </a:r>
            <a:endParaRPr lang="ru-RU" sz="5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Расширять представления детей о культуре коренных народов: быте, традициях, декоративно-прикладном и орнаментальном искусстве, устном народном творчестве обских угров;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Формировать навыки пользования иглой и наперстком, шитья предметов для рукоделия, плетения бисерных украшений и вышивки бисером, изготовления народных игрушек;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Обогащать и активизировать словарь за счет слов, обозначающих названия предметов обихода, орудий труда, этапов работы, признаков декоративного и орнаментального искусства и действий, связанных с деятельностью;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714488"/>
            <a:ext cx="3500430" cy="49292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Новая папка\Изображение 030.jpg"/>
          <p:cNvPicPr>
            <a:picLocks noChangeAspect="1" noChangeArrowheads="1"/>
          </p:cNvPicPr>
          <p:nvPr/>
        </p:nvPicPr>
        <p:blipFill>
          <a:blip r:embed="rId2" cstate="print"/>
          <a:srcRect l="21120" t="9709"/>
          <a:stretch>
            <a:fillRect/>
          </a:stretch>
        </p:blipFill>
        <p:spPr bwMode="auto">
          <a:xfrm>
            <a:off x="357158" y="4000504"/>
            <a:ext cx="3098394" cy="2571768"/>
          </a:xfrm>
          <a:prstGeom prst="rect">
            <a:avLst/>
          </a:prstGeom>
          <a:noFill/>
        </p:spPr>
      </p:pic>
      <p:pic>
        <p:nvPicPr>
          <p:cNvPr id="5" name="Picture 2" descr="C:\Users\User\Desktop\Новая папка\Изображение фото 113.jpg"/>
          <p:cNvPicPr>
            <a:picLocks noChangeAspect="1" noChangeArrowheads="1"/>
          </p:cNvPicPr>
          <p:nvPr/>
        </p:nvPicPr>
        <p:blipFill>
          <a:blip r:embed="rId3" cstate="print"/>
          <a:srcRect t="5475" r="9518" b="10594"/>
          <a:stretch>
            <a:fillRect/>
          </a:stretch>
        </p:blipFill>
        <p:spPr bwMode="auto">
          <a:xfrm>
            <a:off x="214282" y="1714488"/>
            <a:ext cx="3286148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3050"/>
            <a:ext cx="3071834" cy="1155686"/>
          </a:xfrm>
        </p:spPr>
        <p:txBody>
          <a:bodyPr anchor="t">
            <a:noAutofit/>
          </a:bodyPr>
          <a:lstStyle/>
          <a:p>
            <a:pPr algn="ctr"/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Выставки работ по декоративно - прикладному творчеству «Узоры севера»</a:t>
            </a:r>
            <a:endParaRPr lang="ru-RU" sz="1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273050"/>
            <a:ext cx="5114932" cy="644209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Развивать творчество и фантазию, ассоциативное мышление и любознательность, наблюдательность и воображение;</a:t>
            </a:r>
          </a:p>
          <a:p>
            <a:pPr marL="0" lvl="0" indent="0" algn="just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Развивать мелкую моторику рук, точность ручных движений и зрительно- моторную координацию;</a:t>
            </a:r>
          </a:p>
          <a:p>
            <a:pPr marL="0" indent="0" algn="just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Воспитывать уважительное отношение к людям труда, к творчеству народных мастеров, интерес к культуре коренных народов;</a:t>
            </a:r>
          </a:p>
          <a:p>
            <a:pPr marL="0" lvl="0" indent="0" algn="just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Воспитывать усидчивость, самостоятельность, интерес к ручному труду;</a:t>
            </a:r>
          </a:p>
          <a:p>
            <a:pPr marL="0" indent="0" algn="just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содержание работы включены разные виды деятельности: декоративное рисование, аппликация, ручной труд, ознакомление с предметами быта, одеждой, устным народным творчеством (сказки, стихи, пословицы), музыкой (песнями, танцами, музыкальными инструментами, народными праздниками).</a:t>
            </a:r>
          </a:p>
          <a:p>
            <a:pPr marL="0" indent="0" algn="just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Основными направлениями работы по ознакомлению дошкольников с обско-угорским декоративно-прикладным искусством стали:</a:t>
            </a:r>
          </a:p>
          <a:p>
            <a:pPr marL="0" lvl="0" indent="0" algn="just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непосредственное ознакомление с жилищем обских угров (Музей «Торум Маа»), с предметами быта, одеждой («музей Природы и человека»)</a:t>
            </a:r>
          </a:p>
          <a:p>
            <a:pPr marL="0" lvl="0" indent="0" algn="just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знакомство с устным народным творчеством, музыкой, песнями (Театр коренных обско-угорских народов, занятия в ДОУ)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571612"/>
            <a:ext cx="3071834" cy="44291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Новая папка\S7300766.JPG"/>
          <p:cNvPicPr>
            <a:picLocks noChangeAspect="1" noChangeArrowheads="1"/>
          </p:cNvPicPr>
          <p:nvPr/>
        </p:nvPicPr>
        <p:blipFill>
          <a:blip r:embed="rId2" cstate="print"/>
          <a:srcRect l="10870" t="14493"/>
          <a:stretch>
            <a:fillRect/>
          </a:stretch>
        </p:blipFill>
        <p:spPr bwMode="auto">
          <a:xfrm>
            <a:off x="357158" y="1643050"/>
            <a:ext cx="3071834" cy="2210219"/>
          </a:xfrm>
          <a:prstGeom prst="rect">
            <a:avLst/>
          </a:prstGeom>
          <a:noFill/>
        </p:spPr>
      </p:pic>
      <p:pic>
        <p:nvPicPr>
          <p:cNvPr id="6" name="Picture 2" descr="C:\Users\User\Desktop\Новая папка\S7300767.JPG"/>
          <p:cNvPicPr>
            <a:picLocks noChangeAspect="1" noChangeArrowheads="1"/>
          </p:cNvPicPr>
          <p:nvPr/>
        </p:nvPicPr>
        <p:blipFill>
          <a:blip r:embed="rId3" cstate="print"/>
          <a:srcRect l="2959" t="8876"/>
          <a:stretch>
            <a:fillRect/>
          </a:stretch>
        </p:blipFill>
        <p:spPr bwMode="auto">
          <a:xfrm>
            <a:off x="357158" y="3857628"/>
            <a:ext cx="324595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3050"/>
            <a:ext cx="2965479" cy="369868"/>
          </a:xfrm>
        </p:spPr>
        <p:txBody>
          <a:bodyPr anchor="t">
            <a:normAutofit/>
          </a:bodyPr>
          <a:lstStyle/>
          <a:p>
            <a:pPr algn="ctr"/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Куклы - акань</a:t>
            </a:r>
            <a:endParaRPr lang="ru-RU" sz="1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42852"/>
            <a:ext cx="5114932" cy="6429420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ознакомление с предметами декоративно-прикладного искусства обско-угорских народов во время экскурсий: Окружной центр прикладного творчества и ремесел, Детский этнографический центр «Лылынг союм», на выставки декоративно ­ прикладного искусства (на городских и окружных праздниках обско-угорских народов).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занятия по декоративному творчеству, на которых дети знакомятся с орнаментами, создают эскизы на полосе, квадрате, круге, силуэтах, изображающих предметы быта и одежды, обучаются приемам вырезывания и рисования с учетом возрастных особенностей детей.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занятия по ручному труду, на которых дети учатся работать с тканью, бисером, закрепляют навыки пользования иголкой, наперстком.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участие детей в праздниках, играх на основе традиционной                   культуры народов ханты и  манси и др.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</a:pPr>
            <a:r>
              <a:rPr lang="ru-RU" sz="5600" b="1" dirty="0" smtClean="0">
                <a:latin typeface="Times New Roman" pitchFamily="18" charset="0"/>
                <a:cs typeface="Times New Roman" pitchFamily="18" charset="0"/>
              </a:rPr>
              <a:t>Познавательно-речевое развитие детей старшего дошкольного возраста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Обобщение представлений о характерных признаках времен года, региональных признаках, закрепление в речи названий признаков;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Систематизация представлений о местах обитания домашних животных, диких зверей, насекомых, закрепление названий животных, проживающих в крае, места их обитания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Обобщение представлений о том, что все живые существа растут, развиваются, размножаются, обогащение словаря словами, обозначающими жизненно важные процессы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 Конкретизация представлений о растениях и месте их произрастания (растут, питаются, поглощают свет и воду) узнавание и их различение, называние словом;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435100"/>
            <a:ext cx="3036917" cy="50657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C:\Users\User\Desktop\Новая папка\S7300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2928958" cy="2196718"/>
          </a:xfrm>
          <a:prstGeom prst="rect">
            <a:avLst/>
          </a:prstGeom>
          <a:noFill/>
        </p:spPr>
      </p:pic>
      <p:pic>
        <p:nvPicPr>
          <p:cNvPr id="8" name="Picture 2" descr="C:\Users\User\Desktop\Новая папка\S7300768.JPG"/>
          <p:cNvPicPr>
            <a:picLocks noChangeAspect="1" noChangeArrowheads="1"/>
          </p:cNvPicPr>
          <p:nvPr/>
        </p:nvPicPr>
        <p:blipFill>
          <a:blip r:embed="rId3" cstate="print"/>
          <a:srcRect l="5245" t="13987" r="8213"/>
          <a:stretch>
            <a:fillRect/>
          </a:stretch>
        </p:blipFill>
        <p:spPr bwMode="auto">
          <a:xfrm>
            <a:off x="571472" y="2786058"/>
            <a:ext cx="2714644" cy="2023556"/>
          </a:xfrm>
          <a:prstGeom prst="rect">
            <a:avLst/>
          </a:prstGeom>
          <a:noFill/>
        </p:spPr>
      </p:pic>
      <p:pic>
        <p:nvPicPr>
          <p:cNvPr id="1026" name="Picture 2" descr="C:\Users\User\Desktop\Новая папка\S7300774.JPG"/>
          <p:cNvPicPr>
            <a:picLocks noChangeAspect="1" noChangeArrowheads="1"/>
          </p:cNvPicPr>
          <p:nvPr/>
        </p:nvPicPr>
        <p:blipFill>
          <a:blip r:embed="rId4" cstate="print"/>
          <a:srcRect l="9434" t="22013" b="5658"/>
          <a:stretch>
            <a:fillRect/>
          </a:stretch>
        </p:blipFill>
        <p:spPr bwMode="auto">
          <a:xfrm>
            <a:off x="500034" y="4786322"/>
            <a:ext cx="2743136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971792" cy="655620"/>
          </a:xfrm>
        </p:spPr>
        <p:txBody>
          <a:bodyPr anchor="t"/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Поделки из бисера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latin typeface="Times New Roman" pitchFamily="18" charset="0"/>
              </a:rPr>
              <a:t>Формирование представлений о способностях человека и других живых существ чувствовать состояние среды (температура, освещенность, влажность, наличие пищи и др.), особенности окружающей среды в крае, закрепление в активном словаре новых слов;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latin typeface="Times New Roman" pitchFamily="18" charset="0"/>
              </a:rPr>
              <a:t> Обобщение представлений о жилище человека в зависимости от места обитания и климатических условий, особенности проживания коренных народов в округе, закрепление новых слов в активном словаре;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latin typeface="Times New Roman" pitchFamily="18" charset="0"/>
              </a:rPr>
              <a:t> Систематизация знаний о разных национальностях людей, культуре;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5600" b="1" dirty="0" smtClean="0">
              <a:latin typeface="Times New Roman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b="1" dirty="0" smtClean="0">
                <a:latin typeface="Times New Roman" pitchFamily="18" charset="0"/>
              </a:rPr>
              <a:t>Художественно-творческая деятельность детей старшего возраста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latin typeface="Times New Roman" pitchFamily="18" charset="0"/>
              </a:rPr>
              <a:t> Расширение и углубление представлений о разных видах и жанрах изобразительного искусства (графика, живопись) умение видеть их особенности и отличительные признаки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latin typeface="Times New Roman" pitchFamily="18" charset="0"/>
              </a:rPr>
              <a:t> Отражение в рисунке, в лепке, в конструировании своеобразия архитектурного стиля и назначения предметов, сооружений, зданий;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>
                <a:latin typeface="Times New Roman" pitchFamily="18" charset="0"/>
              </a:rPr>
              <a:t> Стимулирование проявлений творчества в изготовлении игрушек, масок и элементов декораций для игр драматизации и др.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5600" b="1" dirty="0" smtClean="0">
              <a:latin typeface="Times New Roman" pitchFamily="18" charset="0"/>
            </a:endParaRP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56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435100"/>
            <a:ext cx="3036917" cy="50657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C:\Users\User\Desktop\Новая папка\S7300770.JPG"/>
          <p:cNvPicPr>
            <a:picLocks noChangeAspect="1" noChangeArrowheads="1"/>
          </p:cNvPicPr>
          <p:nvPr/>
        </p:nvPicPr>
        <p:blipFill>
          <a:blip r:embed="rId2" cstate="print"/>
          <a:srcRect l="24764" t="15724" r="20990" b="2514"/>
          <a:stretch>
            <a:fillRect/>
          </a:stretch>
        </p:blipFill>
        <p:spPr bwMode="auto">
          <a:xfrm>
            <a:off x="428596" y="1000108"/>
            <a:ext cx="3038863" cy="3435236"/>
          </a:xfrm>
          <a:prstGeom prst="rect">
            <a:avLst/>
          </a:prstGeom>
          <a:noFill/>
        </p:spPr>
      </p:pic>
      <p:pic>
        <p:nvPicPr>
          <p:cNvPr id="1026" name="Picture 2" descr="C:\Users\User\Desktop\Новая папка\S7300771.JPG"/>
          <p:cNvPicPr>
            <a:picLocks noChangeAspect="1" noChangeArrowheads="1"/>
          </p:cNvPicPr>
          <p:nvPr/>
        </p:nvPicPr>
        <p:blipFill>
          <a:blip r:embed="rId3" cstate="print"/>
          <a:srcRect l="6114" t="16305" b="-546"/>
          <a:stretch>
            <a:fillRect/>
          </a:stretch>
        </p:blipFill>
        <p:spPr bwMode="auto">
          <a:xfrm>
            <a:off x="428596" y="4429132"/>
            <a:ext cx="3005075" cy="2022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3050"/>
            <a:ext cx="2965479" cy="655620"/>
          </a:xfrm>
        </p:spPr>
        <p:txBody>
          <a:bodyPr anchor="t">
            <a:normAutofit/>
          </a:bodyPr>
          <a:lstStyle/>
          <a:p>
            <a:pPr algn="ctr"/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Вышивка на ткани</a:t>
            </a:r>
            <a:endParaRPr lang="ru-RU" sz="1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Учебно-тематический план работы с детьми 5-6 лет по декоративно-художественной деятельности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Обучение детей декорированию предметов и деталей одежды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Знакомство с бытом, одеждой и культурой народов ханты и манси</a:t>
            </a:r>
          </a:p>
          <a:p>
            <a:pPr marL="0" lvl="0" indent="0" algn="just">
              <a:lnSpc>
                <a:spcPct val="120000"/>
              </a:lnSpc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Знакомство с орнаментальным искусством обско-угорских народов</a:t>
            </a:r>
          </a:p>
          <a:p>
            <a:pPr marL="0" lvl="0" indent="0" algn="just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Развитие умений ориентироваться на листе бумаги</a:t>
            </a:r>
          </a:p>
          <a:p>
            <a:pPr marL="0" lvl="0" indent="0" algn="just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Обучение приемам изображения и вырезывания элементов обско-угорского</a:t>
            </a:r>
          </a:p>
          <a:p>
            <a:pPr marL="0" indent="0" algn="just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орнамента (вырезывания геометрических фигур)</a:t>
            </a:r>
          </a:p>
          <a:p>
            <a:pPr marL="0" lvl="0" indent="0" algn="just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Развитие умений составлять узоры из простых элементов</a:t>
            </a:r>
          </a:p>
          <a:p>
            <a:pPr marL="0" lvl="0" indent="0" algn="just">
              <a:spcBef>
                <a:spcPts val="0"/>
              </a:spcBef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Развитие умений декорировать разными орнаментами детали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одежды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928670"/>
            <a:ext cx="3036917" cy="56436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Новая папка\S7300775.JPG"/>
          <p:cNvPicPr>
            <a:picLocks noChangeAspect="1" noChangeArrowheads="1"/>
          </p:cNvPicPr>
          <p:nvPr/>
        </p:nvPicPr>
        <p:blipFill>
          <a:blip r:embed="rId2" cstate="print"/>
          <a:srcRect l="13538" t="18318" r="19878" b="47279"/>
          <a:stretch>
            <a:fillRect/>
          </a:stretch>
        </p:blipFill>
        <p:spPr bwMode="auto">
          <a:xfrm rot="5400000" flipH="1" flipV="1">
            <a:off x="-750131" y="2678901"/>
            <a:ext cx="5715040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2786082" cy="727058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Игольницы</a:t>
            </a: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техника: ткань обшитая рубчиком из ткани и бисером</a:t>
            </a: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00430" y="285728"/>
          <a:ext cx="5429288" cy="623824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98366"/>
                <a:gridCol w="630328"/>
                <a:gridCol w="1406321"/>
                <a:gridCol w="1379761"/>
                <a:gridCol w="1357322"/>
                <a:gridCol w="357190"/>
              </a:tblGrid>
              <a:tr h="370840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  <a:endParaRPr lang="ru-RU" sz="11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форма</a:t>
                      </a:r>
                      <a:endParaRPr lang="ru-RU" sz="1100" b="1" i="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1100" b="1" i="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материал и </a:t>
                      </a: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оборудованние</a:t>
                      </a:r>
                      <a:endParaRPr lang="ru-RU" sz="1100" b="1" i="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приемы</a:t>
                      </a:r>
                      <a:endParaRPr lang="ru-RU" sz="1100" b="1" i="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Кол-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во</a:t>
                      </a:r>
                      <a:endParaRPr lang="ru-RU" sz="1100" b="1" i="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/>
                </a:tc>
              </a:tr>
              <a:tr h="370840">
                <a:tc rowSpan="4"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          Сентябрь</a:t>
                      </a:r>
                      <a:endParaRPr lang="ru-RU" sz="1100" b="0" i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НОД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Познава-тельно</a:t>
                      </a:r>
                      <a:r>
                        <a:rPr lang="ru-RU" sz="1100" spc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речевое</a:t>
                      </a:r>
                      <a:endParaRPr lang="ru-RU" sz="1100" b="0" i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Коренные </a:t>
                      </a: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народы нашего края Знакомство </a:t>
                      </a: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жилищем, одеждой, предметами быта</a:t>
                      </a:r>
                      <a:endParaRPr lang="ru-RU" sz="1100" b="0" i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Карта округа, фотографии, одежда, </a:t>
                      </a: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посуда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туесок, сумочка, мешочек для рукоделия, </a:t>
                      </a:r>
                      <a:endParaRPr lang="ru-RU" sz="1100" b="0" i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Рассказ,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рассматривание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предметов</a:t>
                      </a: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, просмотр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видеофильма</a:t>
                      </a:r>
                      <a:endParaRPr lang="ru-RU" sz="1100" b="0" i="0" spc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ru-RU" sz="1100" b="0" i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200" b="0" i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Познавательно ­ речевое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Знакомство с играми  народов севера.</a:t>
                      </a:r>
                      <a:endParaRPr lang="ru-RU" sz="11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Игрушки (нарты,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погремушки,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Куклы - акань,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Рассказ,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рассматривание,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художественное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слово,</a:t>
                      </a: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200" b="0" i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Познавательно</a:t>
                      </a:r>
                      <a:r>
                        <a:rPr lang="ru-RU" sz="1100" spc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речевое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Знакомство с устным народным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творчеством, музыкой и песнями народов севера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Магнитофон, видео, народные музыкальные инструменты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Рассказ </a:t>
                      </a: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с использованием художественного слова, чтение </a:t>
                      </a: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сказки.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200" b="0" i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Познавательно ­ речевое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Знакомство с декоративно</a:t>
                      </a: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­ приклад-ным </a:t>
                      </a: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искусством народов севера: орнаменты 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Предметы быта, женские украшения из </a:t>
                      </a:r>
                      <a:endParaRPr lang="ru-RU" sz="1100" spc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бисера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Рассказ</a:t>
                      </a: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рассматривание,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художественное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слово.</a:t>
                      </a:r>
                      <a:endParaRPr lang="ru-RU" sz="1100" spc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Октябрь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Апплика-ция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Элементы: «Полоска», «Пав», «Священное лезвие (топор)», «Зубчики», «Головки»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Иллюстрации орнаментов и узоров,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бумага, простые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карандаши,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ножницы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Рассказ,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рассматривание,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художественное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слово,</a:t>
                      </a:r>
                      <a:r>
                        <a:rPr lang="ru-RU" sz="1100" spc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обследование предметов.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200" b="0" i="0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Аппли-кация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Элемент «заячьи ушки»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Иллюстрации орнаментов и узоров,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бумага, простые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карандаши,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ножницы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Рассказ,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рассматривание,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художественное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слово.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 Ноябрь</a:t>
                      </a:r>
                      <a:endParaRPr lang="ru-RU" sz="1100" b="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27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Апплика-ция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«Извилина», «крест» «Двойные павы»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Иллюстрации орнаментов и узоров,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бумага,</a:t>
                      </a:r>
                      <a:r>
                        <a:rPr lang="ru-RU" sz="1100" spc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простые </a:t>
                      </a: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карандаши,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Рассказ,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рассматривание, обследование, называние элементов </a:t>
                      </a:r>
                      <a:r>
                        <a:rPr lang="ru-RU" sz="1100" spc="0" dirty="0" smtClean="0">
                          <a:latin typeface="Times New Roman" pitchFamily="18" charset="0"/>
                          <a:cs typeface="Times New Roman" pitchFamily="18" charset="0"/>
                        </a:rPr>
                        <a:t>узора.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350" marR="635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071546"/>
            <a:ext cx="3179793" cy="5429288"/>
          </a:xfrm>
        </p:spPr>
        <p:txBody>
          <a:bodyPr anchor="b"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800" b="1" dirty="0" smtClean="0">
                <a:solidFill>
                  <a:srgbClr val="00B050"/>
                </a:solidFill>
              </a:rPr>
              <a:t>Турлопе </a:t>
            </a:r>
            <a:r>
              <a:rPr lang="ru-RU" sz="1800" dirty="0" smtClean="0">
                <a:solidFill>
                  <a:srgbClr val="00B050"/>
                </a:solidFill>
              </a:rPr>
              <a:t>(женское украшение)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Техника: ткань обшитая бисером, тесьмой, пуговицами.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Новая папка\S7300776.JPG"/>
          <p:cNvPicPr>
            <a:picLocks noChangeAspect="1" noChangeArrowheads="1"/>
          </p:cNvPicPr>
          <p:nvPr/>
        </p:nvPicPr>
        <p:blipFill>
          <a:blip r:embed="rId2" cstate="print"/>
          <a:srcRect l="19361" t="4890" r="20516" b="-1"/>
          <a:stretch>
            <a:fillRect/>
          </a:stretch>
        </p:blipFill>
        <p:spPr bwMode="auto">
          <a:xfrm rot="5400000">
            <a:off x="717703" y="853878"/>
            <a:ext cx="2335003" cy="2770342"/>
          </a:xfrm>
          <a:prstGeom prst="rect">
            <a:avLst/>
          </a:prstGeom>
          <a:noFill/>
        </p:spPr>
      </p:pic>
      <p:pic>
        <p:nvPicPr>
          <p:cNvPr id="3" name="Picture 2" descr="C:\Users\User\Desktop\Новая папка\S7300777.JPG"/>
          <p:cNvPicPr>
            <a:picLocks noChangeAspect="1" noChangeArrowheads="1"/>
          </p:cNvPicPr>
          <p:nvPr/>
        </p:nvPicPr>
        <p:blipFill>
          <a:blip r:embed="rId3" cstate="print"/>
          <a:srcRect t="13222"/>
          <a:stretch>
            <a:fillRect/>
          </a:stretch>
        </p:blipFill>
        <p:spPr bwMode="auto">
          <a:xfrm>
            <a:off x="214282" y="3429000"/>
            <a:ext cx="3292884" cy="2143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1123</TotalTime>
  <Words>3232</Words>
  <Application>Microsoft Office PowerPoint</Application>
  <PresentationFormat>Экран (4:3)</PresentationFormat>
  <Paragraphs>529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Муниципальное автономное дошкольное образовательное учреждение «Детский сад № 22 «Планета детства»  (МАДОУ «Детский сад № 22 «Планета детства»)  Проект  «Югорские напевы»  по художественно-творческому развитию старших дошкольников</vt:lpstr>
      <vt:lpstr>Использование регионального компонента в оформлении групповой комнаты </vt:lpstr>
      <vt:lpstr>Центры краеведения </vt:lpstr>
      <vt:lpstr>Символы округа, города, литература обско-угорских народов, предметы народно-прикладного творчества</vt:lpstr>
      <vt:lpstr>Выставки работ по декоративно - прикладному творчеству «Узоры севера»</vt:lpstr>
      <vt:lpstr>Куклы - акань</vt:lpstr>
      <vt:lpstr>Поделки из бисера</vt:lpstr>
      <vt:lpstr>Вышивка на ткани</vt:lpstr>
      <vt:lpstr>Игольницы техника: ткань обшитая рубчиком из ткани и бисером </vt:lpstr>
      <vt:lpstr>Украшение «Подвеска» техника: ткань обшитая бисером и пуговицами                      Картина «Любимый север» техника: олений мех, тесто, ткань  </vt:lpstr>
      <vt:lpstr>Праздники и  развлечения «Состязания оленеводов» спортивный праздник</vt:lpstr>
      <vt:lpstr>Равлечение  «Край наш суровый и родной»  </vt:lpstr>
      <vt:lpstr>Слайд 13</vt:lpstr>
      <vt:lpstr>Дружат дети всей земли</vt:lpstr>
      <vt:lpstr>Знакомство с играми народов ханты и манси</vt:lpstr>
      <vt:lpstr>Художественно-творческие мастерские с детьми и педагогами по декоративно-прикладному творчеству </vt:lpstr>
      <vt:lpstr>Слайд 17</vt:lpstr>
      <vt:lpstr>Знакомство с жизнью и бытом коренных народов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Никонова О.В</dc:creator>
  <cp:lastModifiedBy>Ольга</cp:lastModifiedBy>
  <cp:revision>172</cp:revision>
  <dcterms:modified xsi:type="dcterms:W3CDTF">2019-01-16T14:58:50Z</dcterms:modified>
</cp:coreProperties>
</file>