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>
            <a:spLocks noChangeArrowheads="1"/>
          </p:cNvSpPr>
          <p:nvPr/>
        </p:nvSpPr>
        <p:spPr bwMode="auto">
          <a:xfrm>
            <a:off x="47608" y="1071827"/>
            <a:ext cx="8001024" cy="12618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Консультация для воспитателей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57364"/>
            <a:ext cx="8429684" cy="523220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«Формы организации  двигательной активности детей»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Подготовила: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инструктор по физической культуре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Фомина Л.А.</a:t>
            </a:r>
            <a:endParaRPr lang="ru-RU" sz="2000" b="1" i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2017</a:t>
            </a:r>
            <a:endParaRPr lang="ru-RU" sz="2000" b="1" i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body_builder_-_eag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071942"/>
            <a:ext cx="2619376" cy="2426932"/>
          </a:xfrm>
          <a:prstGeom prst="rect">
            <a:avLst/>
          </a:prstGeo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234630" y="157285"/>
            <a:ext cx="8185150" cy="647700"/>
          </a:xfrm>
          <a:prstGeom prst="rect">
            <a:avLst/>
          </a:prstGeom>
        </p:spPr>
        <p:txBody>
          <a:bodyPr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cap="none" baseline="0">
                <a:solidFill>
                  <a:schemeClr val="bg2">
                    <a:shade val="2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defRPr/>
            </a:pPr>
            <a:r>
              <a:rPr lang="ru-RU" sz="2000" b="1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«Детский сад № 22 «Планета детства»</a:t>
            </a:r>
            <a:endParaRPr lang="ru-RU" sz="2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15338" cy="1173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Формы организации </a:t>
            </a:r>
            <a:r>
              <a:rPr sz="4000" i="1" cap="none" dirty="0" smtClean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sz="4000" i="1" cap="none" dirty="0" smtClean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i="1" cap="none" dirty="0" smtClean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утренней </a:t>
            </a:r>
            <a:r>
              <a:rPr lang="ru-RU" sz="4000" i="1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гимнастики</a:t>
            </a:r>
            <a:r>
              <a:rPr lang="ru-RU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cap="none" dirty="0">
              <a:ln w="17780" cmpd="sng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7929618" cy="4371752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Традиционный комплекс утренней гимнастики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Утренняя гимнастика в игровой форме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 использованием полосы препятствий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 включением оздоровительных пробежек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 использованием простейших тренажеров.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morninggym4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4929198"/>
            <a:ext cx="2950471" cy="1928802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285728"/>
            <a:ext cx="5929354" cy="1466840"/>
          </a:xfrm>
        </p:spPr>
        <p:txBody>
          <a:bodyPr/>
          <a:lstStyle/>
          <a:p>
            <a:pPr algn="ctr"/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40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857364"/>
            <a:ext cx="6215106" cy="442915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800" i="1" dirty="0" smtClean="0"/>
              <a:t>Варианты гимнастики после дневного сна</a:t>
            </a:r>
            <a:endParaRPr lang="ru-RU" sz="800" dirty="0" smtClean="0"/>
          </a:p>
          <a:p>
            <a:pPr algn="l"/>
            <a:r>
              <a:rPr lang="ru-RU" sz="12800" i="1" dirty="0" smtClean="0">
                <a:cs typeface="Arial" pitchFamily="34" charset="0"/>
              </a:rPr>
              <a:t>Варианты гимнастики после дневного сна</a:t>
            </a:r>
            <a:endParaRPr lang="en-US" sz="12800" i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l"/>
            <a:r>
              <a:rPr lang="en-US" sz="12800" i="1" dirty="0" smtClean="0">
                <a:solidFill>
                  <a:schemeClr val="bg1"/>
                </a:solidFill>
              </a:rPr>
              <a:t>- </a:t>
            </a:r>
            <a:r>
              <a:rPr lang="ru-RU" sz="12800" i="1" dirty="0" smtClean="0">
                <a:solidFill>
                  <a:schemeClr val="bg1"/>
                </a:solidFill>
              </a:rPr>
              <a:t>разминка в постели и </a:t>
            </a:r>
            <a:r>
              <a:rPr lang="ru-RU" sz="12800" i="1" dirty="0" err="1" smtClean="0">
                <a:solidFill>
                  <a:schemeClr val="bg1"/>
                </a:solidFill>
              </a:rPr>
              <a:t>самомассаж</a:t>
            </a:r>
            <a:r>
              <a:rPr lang="ru-RU" sz="12800" i="1" dirty="0" smtClean="0">
                <a:solidFill>
                  <a:schemeClr val="bg1"/>
                </a:solidFill>
              </a:rPr>
              <a:t>;</a:t>
            </a:r>
            <a:endParaRPr lang="ru-RU" sz="4800" dirty="0" smtClean="0">
              <a:solidFill>
                <a:schemeClr val="bg1"/>
              </a:solidFill>
            </a:endParaRPr>
          </a:p>
          <a:p>
            <a:pPr algn="l"/>
            <a:r>
              <a:rPr lang="en-US" sz="12800" i="1" dirty="0" smtClean="0"/>
              <a:t>- </a:t>
            </a:r>
            <a:r>
              <a:rPr lang="ru-RU" sz="12800" i="1" dirty="0" smtClean="0"/>
              <a:t>гимнастика игрового характера;</a:t>
            </a:r>
            <a:endParaRPr lang="ru-RU" sz="4800" dirty="0" smtClean="0"/>
          </a:p>
          <a:p>
            <a:pPr algn="l"/>
            <a:r>
              <a:rPr lang="en-US" sz="12800" i="1" dirty="0" smtClean="0"/>
              <a:t>- </a:t>
            </a:r>
            <a:r>
              <a:rPr lang="ru-RU" sz="12800" i="1" dirty="0" smtClean="0"/>
              <a:t>с использованием тренажеров или спортивного комплекса;</a:t>
            </a:r>
            <a:endParaRPr lang="ru-RU" sz="4800" dirty="0" smtClean="0"/>
          </a:p>
          <a:p>
            <a:pPr algn="l"/>
            <a:r>
              <a:rPr lang="ru-RU" sz="12800" i="1" dirty="0" smtClean="0"/>
              <a:t>- пробежки по массажным дорожкам.</a:t>
            </a:r>
            <a:endParaRPr lang="ru-RU" sz="12800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290"/>
            <a:ext cx="8643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Гимнастика после дневного сна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07249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3200" b="1" i="1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Подвижные игры и физические упражнения на прогулке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1217669"/>
            <a:ext cx="771530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Основными задачами проведения подвижных игр  и физических упражнений на прогулке, являются:</a:t>
            </a:r>
            <a:endParaRPr kumimoji="0" lang="en-US" sz="2400" b="1" i="1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дальнейшее расширение двигательного опыта детей, обогащение его новыми, более сложными движениями;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совершенствование, имеющихся у детей  навыков с основных видах движений, путем применения их в изменяющихся игровых ситуациях;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0_1bab1_45926e19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43380"/>
            <a:ext cx="3619493" cy="27146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1868" y="4143380"/>
            <a:ext cx="4572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 развитие двигательных качеств: быстроты, выносливости, ловкости;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воспитание самостоятельности, активности, положительных взаимоотношений со сверстниками.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61666" y="0"/>
            <a:ext cx="6776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1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Физкультминутка</a:t>
            </a:r>
            <a:endParaRPr lang="ru-RU" sz="54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4942" y="114298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information_items_136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/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72066" y="871746"/>
            <a:ext cx="407193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Физкультминутка (кратковременные физические упражнения) проводятся в средней, старшей и подготовительной группах в перерывах между занятиями, а также в процессе самого занятия.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Цель:</a:t>
            </a:r>
            <a:endParaRPr kumimoji="0" lang="ru-RU" sz="2000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-  повысить или удержать умственную работоспособность детей на занятия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  обеспечить кратковременный активный отдых детей во время занятий, когда значительную нагрузку испытывают органы зрения и слуха, мышцы туловища. 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836515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Дополнительные виды занятий двигательного характера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1315508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оздорови тельный бег на воздухе;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пробежки по массажным дорожкам в сочетании с воздушными ваннами;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разминка во время перерыва между занятиями;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индивидуальная работа с детьми по развитию движений и регулированию ДА детей на вечерней прогулке;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прогулки-походы в парк;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корригирующая гимнастика в сочетании с гидромассажем и сухим массажем тела;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сауны с контрастным обливанием тела и сухим массажем, а также с последующими играми в бассейне.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61255"/>
              </p:ext>
            </p:extLst>
          </p:nvPr>
        </p:nvGraphicFramePr>
        <p:xfrm>
          <a:off x="130628" y="581890"/>
          <a:ext cx="8206475" cy="5443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295"/>
                <a:gridCol w="1641295"/>
                <a:gridCol w="1641295"/>
                <a:gridCol w="1641295"/>
                <a:gridCol w="1641295"/>
              </a:tblGrid>
              <a:tr h="696765">
                <a:tc>
                  <a:txBody>
                    <a:bodyPr/>
                    <a:lstStyle/>
                    <a:p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организации двигательной активности в режиме дня</a:t>
                      </a:r>
                      <a:endParaRPr lang="ru-RU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Младшие группы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Средние группы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Старшие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Подготовительные группы</a:t>
                      </a:r>
                      <a:endParaRPr lang="ru-RU" sz="1200" dirty="0"/>
                    </a:p>
                  </a:txBody>
                  <a:tcPr/>
                </a:tc>
              </a:tr>
              <a:tr h="46577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Зарядка, утренняя гимнастика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6-8 минут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6-8 минут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8-10 минут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10-12 минут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45294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 после дневного сна, гимнастика после сна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5-10 минут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5-10 минут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1000" dirty="0">
                          <a:latin typeface="Arial"/>
                          <a:ea typeface="Times New Roman"/>
                          <a:cs typeface="Times New Roman"/>
                        </a:rPr>
                        <a:t>5-10 минут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5-10 минут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51500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Подвижные игры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6-10 минут 2-4 раза в день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10-15 минут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15-20 минут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15-20 минут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545294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Спортивные игры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Целенаправленное обучение педагогом не реже 1 раза в неделю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2-4 раза в день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2-4 раза в день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2-4 раза в день</a:t>
                      </a:r>
                      <a:endParaRPr lang="ru-RU" sz="1000" dirty="0"/>
                    </a:p>
                  </a:txBody>
                  <a:tcPr/>
                </a:tc>
              </a:tr>
              <a:tr h="670257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Спортивные упражнения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Целенаправленное обучение педагогом не реже 1 раза в неделю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5294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Физкультурные упражнения на прогулке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10-12 минут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10-15 минут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10-15 минут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10-15 минут</a:t>
                      </a:r>
                      <a:endParaRPr lang="ru-RU" sz="1000" dirty="0"/>
                    </a:p>
                  </a:txBody>
                  <a:tcPr/>
                </a:tc>
              </a:tr>
              <a:tr h="515000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Спортивные развлечения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 минут в месяц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минут в месяц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минут в месяц</a:t>
                      </a:r>
                      <a:endParaRPr lang="ru-RU" sz="1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40-50 минут в месяц</a:t>
                      </a:r>
                      <a:endParaRPr lang="ru-RU" sz="1000" dirty="0"/>
                    </a:p>
                  </a:txBody>
                  <a:tcPr/>
                </a:tc>
              </a:tr>
              <a:tr h="368578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Спортивные праздники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30 минут 2 раза в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минут 2 раза в год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450"/>
                        </a:spcBef>
                        <a:spcAft>
                          <a:spcPts val="450"/>
                        </a:spcAft>
                      </a:pPr>
                      <a:r>
                        <a:rPr lang="ru-RU" sz="900" dirty="0">
                          <a:latin typeface="Arial"/>
                          <a:ea typeface="Times New Roman"/>
                          <a:cs typeface="Times New Roman"/>
                        </a:rPr>
                        <a:t>50 минут 2 раза в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минут 2 раза в год</a:t>
                      </a:r>
                      <a:endParaRPr lang="ru-RU" sz="1000" dirty="0"/>
                    </a:p>
                  </a:txBody>
                  <a:tcPr/>
                </a:tc>
              </a:tr>
              <a:tr h="545294"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двигательная активность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Ежедневно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711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iCAQ61E3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5656" y="2852936"/>
            <a:ext cx="5257800" cy="3200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980728"/>
            <a:ext cx="58762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внимание!!!</a:t>
            </a:r>
            <a:endParaRPr lang="ru-RU" sz="4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47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214282" y="214290"/>
            <a:ext cx="7858180" cy="649408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совершенствовать работу в ДОУ по физическому  развитию, стимулировать потребность у педагогов в познании двигательной активности детей.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Формировать преставление педагогов о понятии «двигательная активность».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2.Формы организации двигательной активности.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повышения двигательной активности детей старшего возраста на занятиях по физической культуре.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444444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2714612" cy="2786058"/>
          </a:xfrm>
          <a:prstGeom prst="rect">
            <a:avLst/>
          </a:prstGeom>
        </p:spPr>
      </p:pic>
      <p:sp>
        <p:nvSpPr>
          <p:cNvPr id="150529" name="Rectangle 1"/>
          <p:cNvSpPr>
            <a:spLocks noChangeArrowheads="1"/>
          </p:cNvSpPr>
          <p:nvPr/>
        </p:nvSpPr>
        <p:spPr bwMode="auto">
          <a:xfrm>
            <a:off x="285720" y="3929066"/>
            <a:ext cx="7786742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активность (ДА) -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суммарное количество двигательных действий, выполняемых человеком в процессе повседневной жизни.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85728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Движение является средством познания окружающего мира, удовлетворения биологических потребностей организма. Трудно переоценить роль двигательной активности в расширении функциональных возможностей развивающего организма, в совершенствовании двигательной деятельности.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-31458" y="332656"/>
            <a:ext cx="8143900" cy="62865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553" name="Rectangle 1"/>
          <p:cNvSpPr>
            <a:spLocks noChangeArrowheads="1"/>
          </p:cNvSpPr>
          <p:nvPr/>
        </p:nvSpPr>
        <p:spPr bwMode="auto">
          <a:xfrm>
            <a:off x="214282" y="601128"/>
            <a:ext cx="80010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признаки утомления (по Н.Аксариной):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1.нарушение недавно сформированных умений;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2.нарушение координации мелких движений, замедленность их;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3.длительные отвлечения;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4.примитивные манипуляции (накладывание, постукивание, бросание предметов и др.);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5.появление ранее существовавших, но уже изжитых автоматических движений, например, сосание пальцев, раскачивание;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6.повышенная раздражительность;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7.зевота.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0" y="-188727"/>
            <a:ext cx="8143900" cy="71096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1" name="Rectangle 1"/>
          <p:cNvSpPr>
            <a:spLocks noChangeArrowheads="1"/>
          </p:cNvSpPr>
          <p:nvPr/>
        </p:nvSpPr>
        <p:spPr bwMode="auto">
          <a:xfrm>
            <a:off x="285720" y="214290"/>
            <a:ext cx="750099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теории и методике физического воспитания выделяют: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регламентированную 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частично – регламентированную 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нерегламентированную ДА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krusho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966890"/>
            <a:ext cx="2038349" cy="189111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ChangeArrowheads="1"/>
          </p:cNvSpPr>
          <p:nvPr/>
        </p:nvSpPr>
        <p:spPr bwMode="auto">
          <a:xfrm>
            <a:off x="214282" y="285728"/>
            <a:ext cx="7786742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Регламентированная двигательная активность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- суммарный объем специально избираемых и направленно воздействующих на организм дошкольников физических упражнений и двигательных действий.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Частично-регламентированная двигательная активность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это объём двигательных действий, возникающих по ходу решения двигательных задач (например, во время выполнения подвижных игр).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information_items_13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5284" y="3857628"/>
            <a:ext cx="3131980" cy="30003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4286256"/>
            <a:ext cx="5286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Нерегламентированная двигательная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активность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объём спонтанно выполняемых двигательных действий (например, в быту).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214282" y="285728"/>
            <a:ext cx="7929618" cy="6370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4625" name="Rectangle 1"/>
          <p:cNvSpPr>
            <a:spLocks noChangeArrowheads="1"/>
          </p:cNvSpPr>
          <p:nvPr/>
        </p:nvSpPr>
        <p:spPr bwMode="auto">
          <a:xfrm>
            <a:off x="357158" y="315376"/>
            <a:ext cx="76438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Повышение  двигательной активности в течение дня способствует удовлетворению потребностей ребенка в движении. Это условие требует от педагога детальной  продуманности, четкой организации режима детей: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чередование  активной и пассивной деятельности; 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увеличение общей и моторной плотности всех форм физического воспитания;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организованных, индивидуальных, самостоятельных занятий по физическому  воспитанию. 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отсутствие творчества в двигательной  деятельности.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fiz-ra.jp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357694"/>
            <a:ext cx="1814514" cy="1962151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785926"/>
            <a:ext cx="7715304" cy="4462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повышению устойчивости организма к различным заболеваниям;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росту физической работоспособности;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нормализации деятельности отдельных органов и функциональных систем;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появлению положительных эмоций, способствующих укреплению психического здоровья.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5728"/>
            <a:ext cx="764386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активность способствует:</a:t>
            </a:r>
            <a:endParaRPr lang="ru-RU" sz="36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714612" y="428604"/>
            <a:ext cx="64293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Первое место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 двигательном режиме детей  принадлежит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физкультурно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– оздоровительным занятиям: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утренняя гимнастика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гимнастика после дневного сна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подвижные игры и физические упражнения во время прогулок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физкультминутки на занятиях с умственной нагрузкой 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Второе место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 двигательном режиме детей занимают учебные занятия по физической культуре – как основная форма обучения двигательным навыкам и развития оптимальной ДА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Третье место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отводится самостоятельной двигательной деятельности, возникающей по инициативе детей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15595651.5735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90310"/>
            <a:ext cx="2714612" cy="386769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620</TotalTime>
  <Words>886</Words>
  <Application>Microsoft Office PowerPoint</Application>
  <PresentationFormat>Экран (4:3)</PresentationFormat>
  <Paragraphs>177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</vt:lpstr>
      <vt:lpstr>Wingdings 2</vt:lpstr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организации  утренней гимнастики </vt:lpstr>
      <vt:lpstr>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34</cp:revision>
  <dcterms:modified xsi:type="dcterms:W3CDTF">2017-04-25T12:37:30Z</dcterms:modified>
</cp:coreProperties>
</file>